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328" r:id="rId6"/>
    <p:sldId id="32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30" r:id="rId15"/>
    <p:sldId id="824" r:id="rId16"/>
    <p:sldId id="823" r:id="rId17"/>
    <p:sldId id="267" r:id="rId18"/>
    <p:sldId id="268" r:id="rId19"/>
    <p:sldId id="270" r:id="rId20"/>
    <p:sldId id="272" r:id="rId21"/>
    <p:sldId id="273" r:id="rId22"/>
    <p:sldId id="269" r:id="rId23"/>
    <p:sldId id="271" r:id="rId24"/>
    <p:sldId id="276" r:id="rId25"/>
    <p:sldId id="274" r:id="rId26"/>
    <p:sldId id="326" r:id="rId27"/>
    <p:sldId id="275" r:id="rId28"/>
    <p:sldId id="321" r:id="rId29"/>
    <p:sldId id="322" r:id="rId30"/>
    <p:sldId id="324" r:id="rId31"/>
    <p:sldId id="325" r:id="rId32"/>
    <p:sldId id="320" r:id="rId33"/>
    <p:sldId id="32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7"/>
    <p:restoredTop sz="84687"/>
  </p:normalViewPr>
  <p:slideViewPr>
    <p:cSldViewPr snapToGrid="0" snapToObjects="1">
      <p:cViewPr varScale="1">
        <p:scale>
          <a:sx n="110" d="100"/>
          <a:sy n="110" d="100"/>
        </p:scale>
        <p:origin x="1672" y="176"/>
      </p:cViewPr>
      <p:guideLst/>
    </p:cSldViewPr>
  </p:slideViewPr>
  <p:outlineViewPr>
    <p:cViewPr>
      <p:scale>
        <a:sx n="33" d="100"/>
        <a:sy n="33" d="100"/>
      </p:scale>
      <p:origin x="0" y="-18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3" d="100"/>
          <a:sy n="133" d="100"/>
        </p:scale>
        <p:origin x="449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9DEE2-3152-994E-86D1-9C5EA407CB29}" type="datetimeFigureOut">
              <a:rPr lang="en-US" smtClean="0"/>
              <a:t>6/6/21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39944-71FC-964B-85FB-B1AB395F8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0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39944-71FC-964B-85FB-B1AB395F86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3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39944-71FC-964B-85FB-B1AB395F86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4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Case: f</a:t>
            </a:r>
            <a:r>
              <a:rPr lang="en-US" sz="1400" baseline="-25000" dirty="0"/>
              <a:t>s</a:t>
            </a:r>
            <a:r>
              <a:rPr lang="en-US" sz="1400" dirty="0"/>
              <a:t> = 0, </a:t>
            </a:r>
            <a:r>
              <a:rPr lang="en-US" sz="1400" dirty="0" err="1"/>
              <a:t>f</a:t>
            </a:r>
            <a:r>
              <a:rPr lang="en-US" sz="1400" baseline="-25000" dirty="0" err="1"/>
              <a:t>p</a:t>
            </a:r>
            <a:r>
              <a:rPr lang="en-US" sz="1400" dirty="0"/>
              <a:t> = 1, then S = N (perfect parallelization)</a:t>
            </a:r>
          </a:p>
          <a:p>
            <a:pPr marL="46863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/>
              <a:t>N goes to infinity: S = 1/f</a:t>
            </a:r>
            <a:r>
              <a:rPr lang="en-US" sz="1400" baseline="-25000" dirty="0"/>
              <a:t>s</a:t>
            </a:r>
            <a:r>
              <a:rPr lang="en-US" sz="1400" dirty="0"/>
              <a:t>, so if 10% of the code is sequential, </a:t>
            </a:r>
          </a:p>
          <a:p>
            <a:pPr marL="46863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/>
              <a:t>you will never speed up by more than 10, no matter the number of processors.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39944-71FC-964B-85FB-B1AB395F86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31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39944-71FC-964B-85FB-B1AB395F86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2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C63B-7F32-264D-9C9B-50F139F7A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A8265-75C8-8A45-A4CD-784609C35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31F9-3F98-CC40-8EBE-BD88A024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1C336-A2D5-6049-9983-5DB775DC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20525-5F74-FB43-9A22-EEC58FB9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B4914-76B0-FE44-8D48-854CA73DEF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8600" y="6103745"/>
            <a:ext cx="4114800" cy="5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1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BFE4-9515-4D4B-8C72-533B8DE4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118FC-A498-C24B-A0F2-17514827E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5CF80-7525-0A4D-9CB7-9BEC41A0A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1D3A1-AE1B-5E42-B305-5EE8553D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BCDAA-84D4-E640-8269-01D08E677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2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77D27-1EAB-9745-BF48-35605D59A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90052-0956-9E48-A14E-52FFD36E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18A1-7229-ED4F-8B68-FBF15645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FA807-275A-444C-AA13-9CEB7408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A51D6-BAB6-9744-A744-B4E1A555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39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7EE9-7808-5D4B-9897-C6E945A57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09F2F-1A34-9C44-9C98-B8A7273A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B6E9E-9195-864F-85A3-9BE545FC1995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DA0DF-EB26-D245-8C38-2E372A43F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2340A-076A-5648-971F-4981DD9B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6216-04F5-5140-9E74-E6FA4DF2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2354-11A0-D24D-9B41-7768493C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3F08-0D73-AD41-9DDB-8F7CE0F80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6C47F-8152-D444-897A-563252EF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D3BAD-EC3C-544B-827C-6B0C0CE4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7E591-D4BA-5541-A843-E10A02D5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56FD8-7D42-D644-AA21-623A7C80C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078" y="6356350"/>
            <a:ext cx="2973843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BC98-03C4-D748-B110-972882AC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C0B49-0124-CC44-936D-3A09E8FB0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B655B-CFD9-4C4D-87D7-50BF1086A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C30D8-E60D-2F4E-A26C-818A1651F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72300-280D-F04A-8BF9-FD176940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9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3F77-8E2A-1943-A374-46A6CB9E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35B0-CF20-484F-AF1B-7AE371E93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638BD-0A8E-304E-A1A3-B3B5168AD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24D89-6FA7-D34F-87F3-6091563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98DCE-0646-284A-B3C6-65C071A8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35E6B-C72D-584B-8948-5FDE128E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5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9AEE-4715-E248-97A9-F9133147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CB638-5C25-0E4E-8CE5-793E5EFC2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CCEB7-95D2-FB40-86AF-0F3420665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A7B0F-6885-7A4C-952B-3A02D8FD4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C91B3-F223-2F42-8C14-F3C76D9F2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42E76-6264-2E46-89FD-8C4AAEEB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42DE8-E148-0647-AF6F-95EE263E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FB07E-4C53-6445-AAAA-999D6B74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6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3BF5-44E0-A046-8A7F-AB0387CC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99BF60-8708-1B48-8D86-F84671FFD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FDB63-39FE-B042-9515-0153E688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B82E9-6165-9547-99E4-955B540E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DA5B1-9A36-1842-A34D-19BCFCFF7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078" y="6356350"/>
            <a:ext cx="2973843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15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082A9C-4033-474C-A470-F80E576F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1301C-753A-124D-8A0A-09C3A744F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71F96-3E47-034F-8391-1C643070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6D9A4-2517-9743-8EEE-6D5475D27B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078" y="6356350"/>
            <a:ext cx="2973843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1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89B9-AEB8-D447-8027-1F216B907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E4A15-592D-2945-971D-9EBDD9F52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5FA48-94F8-0949-8583-D77C85B42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7B919-FEB1-A241-89FA-E1B5879A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8C931-C6D0-544F-B301-A4545D2D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2CE43-BDB6-3543-B216-BA92F390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74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BEC3-82ED-BB43-87D5-54B27159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0C55B-6120-B643-B994-834429891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7C183-551B-CA4B-A737-5C564B20C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A435E-0AFE-B24D-B7EC-B5A6802C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067F3-0BCF-1B4B-8DDF-D0CBAB03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630E6-F463-6944-B27A-90A25472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2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F915BC-0588-054D-B094-13CA59B2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BF835-A0C8-F14A-9701-7FBC3AD00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F3834-8887-D14A-88BF-29ECE01C7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531EC-34EE-0240-B256-311E83F8F2D5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50CBD-EED3-6A42-B34A-3F7D186EF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7CD6B-0D0A-944D-B2D4-649C65200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047BC-7ECF-A24D-9EAA-A9BF75A33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dahl%27s_law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microsoft.com/office/2007/relationships/media" Target="../media/media2.mov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4" Type="http://schemas.openxmlformats.org/officeDocument/2006/relationships/video" Target="../media/media2.mov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pcwire.com/2020/05/30/supercomputer-modeling-shows-how-covid-19-spreads-through-populations/" TargetMode="External"/><Relationship Id="rId13" Type="http://schemas.openxmlformats.org/officeDocument/2006/relationships/image" Target="../media/image4.svg"/><Relationship Id="rId3" Type="http://schemas.openxmlformats.org/officeDocument/2006/relationships/hyperlink" Target="https://www.nature.com/articles/d41586-020-02717-3" TargetMode="External"/><Relationship Id="rId7" Type="http://schemas.openxmlformats.org/officeDocument/2006/relationships/hyperlink" Target="https://www.wsj.com/articles/supercomputers-help-researchers-speed-drug-discovery-for-covid-19-11586888735" TargetMode="External"/><Relationship Id="rId12" Type="http://schemas.openxmlformats.org/officeDocument/2006/relationships/image" Target="../media/image3.png"/><Relationship Id="rId2" Type="http://schemas.openxmlformats.org/officeDocument/2006/relationships/hyperlink" Target="https://www.youtube.com/watch?v=3NeIVjfuKQ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mula1.com/en/latest/article.tech-tuesday-the-rear-wing-choice-red-bull-face-for-f1s-return-to-baku.Jv5T6NlEMizaxi6AGfZSA.html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formula1.com/en/latest/article.perez-beats-vettel-to-baku-victory-after-verstappen-crashes-out-from-lead.aLIxuNGxwBFgZ4Z8OhuRw.html" TargetMode="External"/><Relationship Id="rId15" Type="http://schemas.openxmlformats.org/officeDocument/2006/relationships/image" Target="../media/image6.jpg"/><Relationship Id="rId10" Type="http://schemas.openxmlformats.org/officeDocument/2006/relationships/hyperlink" Target="https://www.alphagomovie.com/" TargetMode="External"/><Relationship Id="rId4" Type="http://schemas.openxmlformats.org/officeDocument/2006/relationships/hyperlink" Target="https://www.youtube.com/watch?v=78ltDWoMcNI" TargetMode="External"/><Relationship Id="rId9" Type="http://schemas.openxmlformats.org/officeDocument/2006/relationships/hyperlink" Target="https://www.nature.com/articles/nature24270" TargetMode="External"/><Relationship Id="rId1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multifacet/amdah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0E92-E083-9545-B4B5-CEBFA3709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0986"/>
            <a:ext cx="9144000" cy="951052"/>
          </a:xfrm>
          <a:ln w="508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Parallel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ADD8A-C0E4-AA41-8073-6053402B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 err="1"/>
              <a:t>Byoung</a:t>
            </a:r>
            <a:r>
              <a:rPr lang="en-US" sz="1400" dirty="0"/>
              <a:t>-Do (BD) Kim, PhD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/>
              <a:t>Associate Chief Research Information Officer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/>
              <a:t>Director, Center for Advanced 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59534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311D-9A90-CD40-AAE6-A0C070BA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Amdahl’s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EC2E4-F8AE-7F48-A11D-53279E869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657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It takes only a small fraction of serial content in a code to degrade the parallel performance.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</a:t>
            </a:r>
          </a:p>
          <a:p>
            <a:endParaRPr lang="en-US" dirty="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DB6A3C7-1746-7B43-A4A1-BE2A3B97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179" y="2625967"/>
            <a:ext cx="4949642" cy="386690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995CBD8-00A1-FC4D-8388-70E941D20516}"/>
              </a:ext>
            </a:extLst>
          </p:cNvPr>
          <p:cNvSpPr txBox="1"/>
          <p:nvPr/>
        </p:nvSpPr>
        <p:spPr>
          <a:xfrm>
            <a:off x="8361666" y="5470902"/>
            <a:ext cx="29274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Wikipedia: Amdahl’s Law</a:t>
            </a:r>
          </a:p>
          <a:p>
            <a:r>
              <a:rPr lang="en-US" sz="1100" dirty="0">
                <a:hlinkClick r:id="rId3"/>
              </a:rPr>
              <a:t>https://en.wikipedia.org/wiki/Amdahl%27s_law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7721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06B6-B9CB-1C4B-8E03-D455A01E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Limit: Amdahl’s Law vs.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8B66-7C03-E040-801D-7589BFE5C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3297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Amdahl’s Law provides a theoretical upper limit on parallel speedup assuming that there are no costs for </a:t>
            </a:r>
            <a:r>
              <a:rPr lang="en-US" sz="2400" i="1" dirty="0">
                <a:solidFill>
                  <a:srgbClr val="C00000"/>
                </a:solidFill>
              </a:rPr>
              <a:t>communications</a:t>
            </a:r>
            <a:r>
              <a:rPr lang="en-US" sz="2400" dirty="0">
                <a:solidFill>
                  <a:srgbClr val="000000"/>
                </a:solidFill>
              </a:rPr>
              <a:t>. In reality, communications will result in a further degradation of performance.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CEFDFB-49CE-7B48-B17E-BFD5CDAA4EB6}"/>
              </a:ext>
            </a:extLst>
          </p:cNvPr>
          <p:cNvGrpSpPr>
            <a:grpSpLocks/>
          </p:cNvGrpSpPr>
          <p:nvPr/>
        </p:nvGrpSpPr>
        <p:grpSpPr bwMode="auto">
          <a:xfrm>
            <a:off x="2589508" y="3133859"/>
            <a:ext cx="6203950" cy="3222625"/>
            <a:chOff x="841" y="1571"/>
            <a:chExt cx="3589" cy="998"/>
          </a:xfrm>
        </p:grpSpPr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A34CF0F7-433C-544C-B6F1-6EAD96818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5" y="2287"/>
              <a:ext cx="324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DFA138AD-EFA9-3B4D-B881-D5B4C92BE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5" y="2187"/>
              <a:ext cx="324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B9154FA0-EA39-C248-884E-340730C9C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5" y="2089"/>
              <a:ext cx="324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5128C5EF-F903-0742-A5F6-67E79CA88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5" y="1993"/>
              <a:ext cx="324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578AD7E2-EF01-5144-98A4-DBE0A73FF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5" y="1893"/>
              <a:ext cx="324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AA5DA003-1616-1849-9B62-DD23DB994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5" y="1795"/>
              <a:ext cx="324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79CC9E54-6036-2A48-8434-3B1A4EE85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5" y="1695"/>
              <a:ext cx="324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6F7A7437-E6DB-6B4B-9CB2-FB0919C485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5" y="1599"/>
              <a:ext cx="324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D0925B1D-8ACE-D64B-B8AB-171458609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6" y="1599"/>
              <a:ext cx="1" cy="7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5CA32674-8898-B94D-B2C8-427BCF323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" y="2385"/>
              <a:ext cx="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37C81B0C-F6B2-CA4A-89C2-4BEE46D62F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" y="2287"/>
              <a:ext cx="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85B11457-D4EC-2E45-A487-8F6C764FB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" y="2187"/>
              <a:ext cx="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1FF52EE9-AB82-FB4D-87F1-4882F4ABD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" y="2089"/>
              <a:ext cx="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D7BCD78E-9D81-F043-8E13-D45B93A52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" y="1993"/>
              <a:ext cx="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0708AA81-3D27-4D44-B988-8F767FC5A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" y="1893"/>
              <a:ext cx="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F6175ABD-7D62-1543-9CCB-08E8BB181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" y="1795"/>
              <a:ext cx="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83686BA8-C23C-3643-868D-6776CF490B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" y="1695"/>
              <a:ext cx="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C3E89FFD-95F4-994B-88D7-C5DA535862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" y="1599"/>
              <a:ext cx="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9C273529-9945-B044-991B-2080684C86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2385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C90AF8FD-067E-9B48-920A-A762275B4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2287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2FDBD3F5-57E1-104B-BF3D-5AA062B93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2187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7F66C6DC-24EB-FD42-A704-FFB55C07A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2089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156DDCAB-47EF-E044-896C-870F982F7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1993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507EA8EC-F616-B74A-9EA1-9C1D1A3D5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1893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id="{7421073A-5D54-FF42-8345-E1B55CF0FF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1795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71D5B4EF-A12E-6748-B7E7-AD6590443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1695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68692F81-40E4-A14C-95C9-44EBAA320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1599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47A00F21-3F63-A24E-9D5D-1D07F8609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5" y="2385"/>
              <a:ext cx="324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C4D003A0-DF7B-A54C-A34C-C6C9C3E236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5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8B954A8-6FA8-7743-B6F1-7A40F6E71C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5DBD372E-4ADF-F044-B2D6-A565A6908E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8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F431D17B-3794-2D45-9AFC-FD560E1D27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8175FCD2-5D73-7D4E-BA81-3BC38C773D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7347CA26-592C-F14D-8471-32AF31FF26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606FCDBA-FDA1-8645-9D55-6EEA083853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3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9DB7D511-7FA1-CA44-BCBC-45D193FC0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0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1FFBF21C-F502-A147-953F-1D7078276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8255B352-51A1-EF40-B1AD-0B69F8AE0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9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41D7D399-AA37-FF46-B4E6-D334A3734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54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1F3A7C77-FEE8-5D4F-AC4E-A4DB324590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1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4">
              <a:extLst>
                <a:ext uri="{FF2B5EF4-FFF2-40B4-BE49-F238E27FC236}">
                  <a16:creationId xmlns:a16="http://schemas.microsoft.com/office/drawing/2014/main" id="{3D7F5C07-A4F5-0944-8B42-8B3EE6618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5">
              <a:extLst>
                <a:ext uri="{FF2B5EF4-FFF2-40B4-BE49-F238E27FC236}">
                  <a16:creationId xmlns:a16="http://schemas.microsoft.com/office/drawing/2014/main" id="{668FA740-98BA-B845-9F85-C77D05D4F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4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F0AF5781-099D-0046-9667-3704CA4C2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6F16CED3-B851-6B47-B5B0-709357B5C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6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3157CA03-A1F8-884A-BDFB-CF15C1877F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2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9">
              <a:extLst>
                <a:ext uri="{FF2B5EF4-FFF2-40B4-BE49-F238E27FC236}">
                  <a16:creationId xmlns:a16="http://schemas.microsoft.com/office/drawing/2014/main" id="{EB4115C3-0BA9-0747-BF26-3473A2805B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50">
              <a:extLst>
                <a:ext uri="{FF2B5EF4-FFF2-40B4-BE49-F238E27FC236}">
                  <a16:creationId xmlns:a16="http://schemas.microsoft.com/office/drawing/2014/main" id="{D284C544-35A1-5944-81CE-FA87F4BF2E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6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51">
              <a:extLst>
                <a:ext uri="{FF2B5EF4-FFF2-40B4-BE49-F238E27FC236}">
                  <a16:creationId xmlns:a16="http://schemas.microsoft.com/office/drawing/2014/main" id="{0FEE0C94-BAA4-F047-B00B-6C218A76B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93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52">
              <a:extLst>
                <a:ext uri="{FF2B5EF4-FFF2-40B4-BE49-F238E27FC236}">
                  <a16:creationId xmlns:a16="http://schemas.microsoft.com/office/drawing/2014/main" id="{D2D8137E-E734-EC4B-990E-9255A41FD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7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53">
              <a:extLst>
                <a:ext uri="{FF2B5EF4-FFF2-40B4-BE49-F238E27FC236}">
                  <a16:creationId xmlns:a16="http://schemas.microsoft.com/office/drawing/2014/main" id="{659EE691-7DA3-7246-BE22-35D198C56E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54">
              <a:extLst>
                <a:ext uri="{FF2B5EF4-FFF2-40B4-BE49-F238E27FC236}">
                  <a16:creationId xmlns:a16="http://schemas.microsoft.com/office/drawing/2014/main" id="{82E321B4-0C23-6A4C-B50D-B7557EDB07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7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55">
              <a:extLst>
                <a:ext uri="{FF2B5EF4-FFF2-40B4-BE49-F238E27FC236}">
                  <a16:creationId xmlns:a16="http://schemas.microsoft.com/office/drawing/2014/main" id="{87DA13DC-37AE-214A-9353-AF83D49409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3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56">
              <a:extLst>
                <a:ext uri="{FF2B5EF4-FFF2-40B4-BE49-F238E27FC236}">
                  <a16:creationId xmlns:a16="http://schemas.microsoft.com/office/drawing/2014/main" id="{71DDF78F-54A6-9B4E-9C37-AB3A89399C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0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57">
              <a:extLst>
                <a:ext uri="{FF2B5EF4-FFF2-40B4-BE49-F238E27FC236}">
                  <a16:creationId xmlns:a16="http://schemas.microsoft.com/office/drawing/2014/main" id="{2AF34018-C078-D44C-B035-028FB9CE78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5" y="2385"/>
              <a:ext cx="1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58">
              <a:extLst>
                <a:ext uri="{FF2B5EF4-FFF2-40B4-BE49-F238E27FC236}">
                  <a16:creationId xmlns:a16="http://schemas.microsoft.com/office/drawing/2014/main" id="{225FF894-9752-8944-A22B-4D38EC0EB7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5" y="2385"/>
              <a:ext cx="1" cy="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9">
              <a:extLst>
                <a:ext uri="{FF2B5EF4-FFF2-40B4-BE49-F238E27FC236}">
                  <a16:creationId xmlns:a16="http://schemas.microsoft.com/office/drawing/2014/main" id="{965CC83F-5037-E34D-9AAC-A878B58DE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2385"/>
              <a:ext cx="1" cy="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60">
              <a:extLst>
                <a:ext uri="{FF2B5EF4-FFF2-40B4-BE49-F238E27FC236}">
                  <a16:creationId xmlns:a16="http://schemas.microsoft.com/office/drawing/2014/main" id="{629059D6-DF29-A34D-B06C-4B6C3646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54" y="2385"/>
              <a:ext cx="1" cy="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61">
              <a:extLst>
                <a:ext uri="{FF2B5EF4-FFF2-40B4-BE49-F238E27FC236}">
                  <a16:creationId xmlns:a16="http://schemas.microsoft.com/office/drawing/2014/main" id="{0229CADF-2AEE-134A-8E03-E5D49A358D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6" y="2385"/>
              <a:ext cx="1" cy="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2">
              <a:extLst>
                <a:ext uri="{FF2B5EF4-FFF2-40B4-BE49-F238E27FC236}">
                  <a16:creationId xmlns:a16="http://schemas.microsoft.com/office/drawing/2014/main" id="{ECDA0AEE-22E9-0C45-9637-9DEBC0D4EB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7" y="2385"/>
              <a:ext cx="1" cy="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3">
              <a:extLst>
                <a:ext uri="{FF2B5EF4-FFF2-40B4-BE49-F238E27FC236}">
                  <a16:creationId xmlns:a16="http://schemas.microsoft.com/office/drawing/2014/main" id="{8232F5E9-1A1D-AA47-BAE2-104378BE6C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5" y="2385"/>
              <a:ext cx="1" cy="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CD55024-6296-7647-8599-E93ED34D8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" y="1672"/>
              <a:ext cx="3234" cy="701"/>
            </a:xfrm>
            <a:custGeom>
              <a:avLst/>
              <a:gdLst/>
              <a:ahLst/>
              <a:cxnLst>
                <a:cxn ang="0">
                  <a:pos x="0" y="701"/>
                </a:cxn>
                <a:cxn ang="0">
                  <a:pos x="6" y="696"/>
                </a:cxn>
                <a:cxn ang="0">
                  <a:pos x="12" y="690"/>
                </a:cxn>
                <a:cxn ang="0">
                  <a:pos x="24" y="684"/>
                </a:cxn>
                <a:cxn ang="0">
                  <a:pos x="41" y="672"/>
                </a:cxn>
                <a:cxn ang="0">
                  <a:pos x="64" y="657"/>
                </a:cxn>
                <a:cxn ang="0">
                  <a:pos x="93" y="634"/>
                </a:cxn>
                <a:cxn ang="0">
                  <a:pos x="110" y="621"/>
                </a:cxn>
                <a:cxn ang="0">
                  <a:pos x="133" y="607"/>
                </a:cxn>
                <a:cxn ang="0">
                  <a:pos x="156" y="592"/>
                </a:cxn>
                <a:cxn ang="0">
                  <a:pos x="191" y="573"/>
                </a:cxn>
                <a:cxn ang="0">
                  <a:pos x="231" y="550"/>
                </a:cxn>
                <a:cxn ang="0">
                  <a:pos x="277" y="527"/>
                </a:cxn>
                <a:cxn ang="0">
                  <a:pos x="329" y="498"/>
                </a:cxn>
                <a:cxn ang="0">
                  <a:pos x="363" y="484"/>
                </a:cxn>
                <a:cxn ang="0">
                  <a:pos x="398" y="469"/>
                </a:cxn>
                <a:cxn ang="0">
                  <a:pos x="471" y="434"/>
                </a:cxn>
                <a:cxn ang="0">
                  <a:pos x="519" y="417"/>
                </a:cxn>
                <a:cxn ang="0">
                  <a:pos x="557" y="402"/>
                </a:cxn>
                <a:cxn ang="0">
                  <a:pos x="609" y="381"/>
                </a:cxn>
                <a:cxn ang="0">
                  <a:pos x="667" y="363"/>
                </a:cxn>
                <a:cxn ang="0">
                  <a:pos x="730" y="344"/>
                </a:cxn>
                <a:cxn ang="0">
                  <a:pos x="799" y="323"/>
                </a:cxn>
                <a:cxn ang="0">
                  <a:pos x="874" y="304"/>
                </a:cxn>
                <a:cxn ang="0">
                  <a:pos x="955" y="285"/>
                </a:cxn>
                <a:cxn ang="0">
                  <a:pos x="1041" y="262"/>
                </a:cxn>
                <a:cxn ang="0">
                  <a:pos x="1131" y="240"/>
                </a:cxn>
                <a:cxn ang="0">
                  <a:pos x="1229" y="217"/>
                </a:cxn>
                <a:cxn ang="0">
                  <a:pos x="1345" y="198"/>
                </a:cxn>
                <a:cxn ang="0">
                  <a:pos x="1471" y="175"/>
                </a:cxn>
                <a:cxn ang="0">
                  <a:pos x="1540" y="167"/>
                </a:cxn>
                <a:cxn ang="0">
                  <a:pos x="1615" y="156"/>
                </a:cxn>
                <a:cxn ang="0">
                  <a:pos x="1696" y="144"/>
                </a:cxn>
                <a:cxn ang="0">
                  <a:pos x="1782" y="135"/>
                </a:cxn>
                <a:cxn ang="0">
                  <a:pos x="1867" y="127"/>
                </a:cxn>
                <a:cxn ang="0">
                  <a:pos x="1965" y="116"/>
                </a:cxn>
                <a:cxn ang="0">
                  <a:pos x="2161" y="95"/>
                </a:cxn>
                <a:cxn ang="0">
                  <a:pos x="2374" y="79"/>
                </a:cxn>
                <a:cxn ang="0">
                  <a:pos x="2591" y="58"/>
                </a:cxn>
                <a:cxn ang="0">
                  <a:pos x="2810" y="39"/>
                </a:cxn>
                <a:cxn ang="0">
                  <a:pos x="3027" y="22"/>
                </a:cxn>
                <a:cxn ang="0">
                  <a:pos x="3234" y="0"/>
                </a:cxn>
              </a:cxnLst>
              <a:rect l="0" t="0" r="r" b="b"/>
              <a:pathLst>
                <a:path w="3234" h="701">
                  <a:moveTo>
                    <a:pt x="0" y="701"/>
                  </a:moveTo>
                  <a:lnTo>
                    <a:pt x="6" y="696"/>
                  </a:lnTo>
                  <a:lnTo>
                    <a:pt x="12" y="690"/>
                  </a:lnTo>
                  <a:lnTo>
                    <a:pt x="24" y="684"/>
                  </a:lnTo>
                  <a:lnTo>
                    <a:pt x="41" y="672"/>
                  </a:lnTo>
                  <a:lnTo>
                    <a:pt x="64" y="657"/>
                  </a:lnTo>
                  <a:lnTo>
                    <a:pt x="93" y="634"/>
                  </a:lnTo>
                  <a:lnTo>
                    <a:pt x="110" y="621"/>
                  </a:lnTo>
                  <a:lnTo>
                    <a:pt x="133" y="607"/>
                  </a:lnTo>
                  <a:lnTo>
                    <a:pt x="156" y="592"/>
                  </a:lnTo>
                  <a:lnTo>
                    <a:pt x="191" y="573"/>
                  </a:lnTo>
                  <a:lnTo>
                    <a:pt x="231" y="550"/>
                  </a:lnTo>
                  <a:lnTo>
                    <a:pt x="277" y="527"/>
                  </a:lnTo>
                  <a:lnTo>
                    <a:pt x="329" y="498"/>
                  </a:lnTo>
                  <a:lnTo>
                    <a:pt x="363" y="484"/>
                  </a:lnTo>
                  <a:lnTo>
                    <a:pt x="398" y="469"/>
                  </a:lnTo>
                  <a:lnTo>
                    <a:pt x="471" y="434"/>
                  </a:lnTo>
                  <a:lnTo>
                    <a:pt x="519" y="417"/>
                  </a:lnTo>
                  <a:lnTo>
                    <a:pt x="557" y="402"/>
                  </a:lnTo>
                  <a:lnTo>
                    <a:pt x="609" y="381"/>
                  </a:lnTo>
                  <a:lnTo>
                    <a:pt x="667" y="363"/>
                  </a:lnTo>
                  <a:lnTo>
                    <a:pt x="730" y="344"/>
                  </a:lnTo>
                  <a:lnTo>
                    <a:pt x="799" y="323"/>
                  </a:lnTo>
                  <a:lnTo>
                    <a:pt x="874" y="304"/>
                  </a:lnTo>
                  <a:lnTo>
                    <a:pt x="955" y="285"/>
                  </a:lnTo>
                  <a:lnTo>
                    <a:pt x="1041" y="262"/>
                  </a:lnTo>
                  <a:lnTo>
                    <a:pt x="1131" y="240"/>
                  </a:lnTo>
                  <a:lnTo>
                    <a:pt x="1229" y="217"/>
                  </a:lnTo>
                  <a:lnTo>
                    <a:pt x="1345" y="198"/>
                  </a:lnTo>
                  <a:lnTo>
                    <a:pt x="1471" y="175"/>
                  </a:lnTo>
                  <a:lnTo>
                    <a:pt x="1540" y="167"/>
                  </a:lnTo>
                  <a:lnTo>
                    <a:pt x="1615" y="156"/>
                  </a:lnTo>
                  <a:lnTo>
                    <a:pt x="1696" y="144"/>
                  </a:lnTo>
                  <a:lnTo>
                    <a:pt x="1782" y="135"/>
                  </a:lnTo>
                  <a:lnTo>
                    <a:pt x="1867" y="127"/>
                  </a:lnTo>
                  <a:lnTo>
                    <a:pt x="1965" y="116"/>
                  </a:lnTo>
                  <a:lnTo>
                    <a:pt x="2161" y="95"/>
                  </a:lnTo>
                  <a:lnTo>
                    <a:pt x="2374" y="79"/>
                  </a:lnTo>
                  <a:lnTo>
                    <a:pt x="2591" y="58"/>
                  </a:lnTo>
                  <a:lnTo>
                    <a:pt x="2810" y="39"/>
                  </a:lnTo>
                  <a:lnTo>
                    <a:pt x="3027" y="22"/>
                  </a:lnTo>
                  <a:lnTo>
                    <a:pt x="3234" y="0"/>
                  </a:lnTo>
                </a:path>
              </a:pathLst>
            </a:custGeom>
            <a:noFill/>
            <a:ln w="26988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AB44E5-FD85-FB43-8633-A5710FA47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" y="2139"/>
              <a:ext cx="3234" cy="234"/>
            </a:xfrm>
            <a:custGeom>
              <a:avLst/>
              <a:gdLst/>
              <a:ahLst/>
              <a:cxnLst>
                <a:cxn ang="0">
                  <a:pos x="0" y="234"/>
                </a:cxn>
                <a:cxn ang="0">
                  <a:pos x="6" y="229"/>
                </a:cxn>
                <a:cxn ang="0">
                  <a:pos x="12" y="223"/>
                </a:cxn>
                <a:cxn ang="0">
                  <a:pos x="24" y="217"/>
                </a:cxn>
                <a:cxn ang="0">
                  <a:pos x="41" y="205"/>
                </a:cxn>
                <a:cxn ang="0">
                  <a:pos x="52" y="196"/>
                </a:cxn>
                <a:cxn ang="0">
                  <a:pos x="64" y="188"/>
                </a:cxn>
                <a:cxn ang="0">
                  <a:pos x="93" y="167"/>
                </a:cxn>
                <a:cxn ang="0">
                  <a:pos x="110" y="159"/>
                </a:cxn>
                <a:cxn ang="0">
                  <a:pos x="133" y="148"/>
                </a:cxn>
                <a:cxn ang="0">
                  <a:pos x="156" y="136"/>
                </a:cxn>
                <a:cxn ang="0">
                  <a:pos x="191" y="125"/>
                </a:cxn>
                <a:cxn ang="0">
                  <a:pos x="231" y="108"/>
                </a:cxn>
                <a:cxn ang="0">
                  <a:pos x="277" y="90"/>
                </a:cxn>
                <a:cxn ang="0">
                  <a:pos x="329" y="71"/>
                </a:cxn>
                <a:cxn ang="0">
                  <a:pos x="363" y="63"/>
                </a:cxn>
                <a:cxn ang="0">
                  <a:pos x="398" y="54"/>
                </a:cxn>
                <a:cxn ang="0">
                  <a:pos x="471" y="37"/>
                </a:cxn>
                <a:cxn ang="0">
                  <a:pos x="519" y="31"/>
                </a:cxn>
                <a:cxn ang="0">
                  <a:pos x="557" y="23"/>
                </a:cxn>
                <a:cxn ang="0">
                  <a:pos x="609" y="17"/>
                </a:cxn>
                <a:cxn ang="0">
                  <a:pos x="667" y="12"/>
                </a:cxn>
                <a:cxn ang="0">
                  <a:pos x="730" y="6"/>
                </a:cxn>
                <a:cxn ang="0">
                  <a:pos x="799" y="2"/>
                </a:cxn>
                <a:cxn ang="0">
                  <a:pos x="874" y="0"/>
                </a:cxn>
                <a:cxn ang="0">
                  <a:pos x="955" y="0"/>
                </a:cxn>
                <a:cxn ang="0">
                  <a:pos x="1041" y="0"/>
                </a:cxn>
                <a:cxn ang="0">
                  <a:pos x="1131" y="0"/>
                </a:cxn>
                <a:cxn ang="0">
                  <a:pos x="1229" y="0"/>
                </a:cxn>
                <a:cxn ang="0">
                  <a:pos x="1345" y="2"/>
                </a:cxn>
                <a:cxn ang="0">
                  <a:pos x="1471" y="8"/>
                </a:cxn>
                <a:cxn ang="0">
                  <a:pos x="1540" y="13"/>
                </a:cxn>
                <a:cxn ang="0">
                  <a:pos x="1615" y="17"/>
                </a:cxn>
                <a:cxn ang="0">
                  <a:pos x="1696" y="23"/>
                </a:cxn>
                <a:cxn ang="0">
                  <a:pos x="1782" y="29"/>
                </a:cxn>
                <a:cxn ang="0">
                  <a:pos x="1867" y="33"/>
                </a:cxn>
                <a:cxn ang="0">
                  <a:pos x="1965" y="40"/>
                </a:cxn>
                <a:cxn ang="0">
                  <a:pos x="2161" y="56"/>
                </a:cxn>
                <a:cxn ang="0">
                  <a:pos x="2374" y="73"/>
                </a:cxn>
                <a:cxn ang="0">
                  <a:pos x="2591" y="90"/>
                </a:cxn>
                <a:cxn ang="0">
                  <a:pos x="2810" y="111"/>
                </a:cxn>
                <a:cxn ang="0">
                  <a:pos x="3027" y="129"/>
                </a:cxn>
                <a:cxn ang="0">
                  <a:pos x="3234" y="144"/>
                </a:cxn>
              </a:cxnLst>
              <a:rect l="0" t="0" r="r" b="b"/>
              <a:pathLst>
                <a:path w="3234" h="234">
                  <a:moveTo>
                    <a:pt x="0" y="234"/>
                  </a:moveTo>
                  <a:lnTo>
                    <a:pt x="6" y="229"/>
                  </a:lnTo>
                  <a:lnTo>
                    <a:pt x="12" y="223"/>
                  </a:lnTo>
                  <a:lnTo>
                    <a:pt x="24" y="217"/>
                  </a:lnTo>
                  <a:lnTo>
                    <a:pt x="41" y="205"/>
                  </a:lnTo>
                  <a:lnTo>
                    <a:pt x="52" y="196"/>
                  </a:lnTo>
                  <a:lnTo>
                    <a:pt x="64" y="188"/>
                  </a:lnTo>
                  <a:lnTo>
                    <a:pt x="93" y="167"/>
                  </a:lnTo>
                  <a:lnTo>
                    <a:pt x="110" y="159"/>
                  </a:lnTo>
                  <a:lnTo>
                    <a:pt x="133" y="148"/>
                  </a:lnTo>
                  <a:lnTo>
                    <a:pt x="156" y="136"/>
                  </a:lnTo>
                  <a:lnTo>
                    <a:pt x="191" y="125"/>
                  </a:lnTo>
                  <a:lnTo>
                    <a:pt x="231" y="108"/>
                  </a:lnTo>
                  <a:lnTo>
                    <a:pt x="277" y="90"/>
                  </a:lnTo>
                  <a:lnTo>
                    <a:pt x="329" y="71"/>
                  </a:lnTo>
                  <a:lnTo>
                    <a:pt x="363" y="63"/>
                  </a:lnTo>
                  <a:lnTo>
                    <a:pt x="398" y="54"/>
                  </a:lnTo>
                  <a:lnTo>
                    <a:pt x="471" y="37"/>
                  </a:lnTo>
                  <a:lnTo>
                    <a:pt x="519" y="31"/>
                  </a:lnTo>
                  <a:lnTo>
                    <a:pt x="557" y="23"/>
                  </a:lnTo>
                  <a:lnTo>
                    <a:pt x="609" y="17"/>
                  </a:lnTo>
                  <a:lnTo>
                    <a:pt x="667" y="12"/>
                  </a:lnTo>
                  <a:lnTo>
                    <a:pt x="730" y="6"/>
                  </a:lnTo>
                  <a:lnTo>
                    <a:pt x="799" y="2"/>
                  </a:lnTo>
                  <a:lnTo>
                    <a:pt x="874" y="0"/>
                  </a:lnTo>
                  <a:lnTo>
                    <a:pt x="955" y="0"/>
                  </a:lnTo>
                  <a:lnTo>
                    <a:pt x="1041" y="0"/>
                  </a:lnTo>
                  <a:lnTo>
                    <a:pt x="1131" y="0"/>
                  </a:lnTo>
                  <a:lnTo>
                    <a:pt x="1229" y="0"/>
                  </a:lnTo>
                  <a:lnTo>
                    <a:pt x="1345" y="2"/>
                  </a:lnTo>
                  <a:lnTo>
                    <a:pt x="1471" y="8"/>
                  </a:lnTo>
                  <a:lnTo>
                    <a:pt x="1540" y="13"/>
                  </a:lnTo>
                  <a:lnTo>
                    <a:pt x="1615" y="17"/>
                  </a:lnTo>
                  <a:lnTo>
                    <a:pt x="1696" y="23"/>
                  </a:lnTo>
                  <a:lnTo>
                    <a:pt x="1782" y="29"/>
                  </a:lnTo>
                  <a:lnTo>
                    <a:pt x="1867" y="33"/>
                  </a:lnTo>
                  <a:lnTo>
                    <a:pt x="1965" y="40"/>
                  </a:lnTo>
                  <a:lnTo>
                    <a:pt x="2161" y="56"/>
                  </a:lnTo>
                  <a:lnTo>
                    <a:pt x="2374" y="73"/>
                  </a:lnTo>
                  <a:lnTo>
                    <a:pt x="2591" y="90"/>
                  </a:lnTo>
                  <a:lnTo>
                    <a:pt x="2810" y="111"/>
                  </a:lnTo>
                  <a:lnTo>
                    <a:pt x="3027" y="129"/>
                  </a:lnTo>
                  <a:lnTo>
                    <a:pt x="3234" y="144"/>
                  </a:lnTo>
                </a:path>
              </a:pathLst>
            </a:custGeom>
            <a:noFill/>
            <a:ln w="26988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C68C6B-5EC1-0345-B1FE-89C7B9241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" y="2357"/>
              <a:ext cx="53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</a:rPr>
                <a:t>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3E8B5F1-D599-F24D-82F5-5D20AE565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2259"/>
              <a:ext cx="107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</a:rPr>
                <a:t>10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875B545-B009-E143-BCED-E8D33AAD5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2159"/>
              <a:ext cx="107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</a:rPr>
                <a:t>20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58A5D61-8E28-9E45-B567-C0E7D6100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2063"/>
              <a:ext cx="10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</a:rPr>
                <a:t>30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FD06461-2A68-154F-96C0-6D8FAB4DF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1965"/>
              <a:ext cx="107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</a:rPr>
                <a:t>40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AE208AC-0D1C-674C-A8E4-2AE492FBE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1865"/>
              <a:ext cx="107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</a:rPr>
                <a:t>50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3D2AEE4-C550-3E43-A28C-AF5D03C5C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1769"/>
              <a:ext cx="107" cy="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</a:rPr>
                <a:t>60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58DB07B-B544-5547-AE30-350072404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1667"/>
              <a:ext cx="107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</a:rPr>
                <a:t>70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7010A0D-5BD8-3849-8DF1-F6D5466EE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1571"/>
              <a:ext cx="107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</a:rPr>
                <a:t>80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ABFDB06-1714-5549-B0F5-114F8863A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" y="2424"/>
              <a:ext cx="48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  <a:latin typeface="Times New Roman" charset="0"/>
                </a:rPr>
                <a:t>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149576D-F901-514E-8532-E83E21747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2424"/>
              <a:ext cx="95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  <a:latin typeface="Times New Roman" charset="0"/>
                </a:rPr>
                <a:t>50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3AE9BCB-1BB8-294E-970E-EE731B6F1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2" y="2424"/>
              <a:ext cx="143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  <a:latin typeface="Times New Roman" charset="0"/>
                </a:rPr>
                <a:t>100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812CC26-121E-8744-BAA9-D25010948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424"/>
              <a:ext cx="143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  <a:latin typeface="Times New Roman" charset="0"/>
                </a:rPr>
                <a:t>150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B3A1A40-8CDE-E140-A1FA-1BC3D5EFE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2424"/>
              <a:ext cx="143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  <a:latin typeface="Times New Roman" charset="0"/>
                </a:rPr>
                <a:t>200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833F1D1-270E-5F4C-BD21-304A75898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" y="2424"/>
              <a:ext cx="143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  <a:latin typeface="Times New Roman" charset="0"/>
                </a:rPr>
                <a:t>250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45CC0D-F383-5846-B84B-C7145CEE1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2493"/>
              <a:ext cx="1103" cy="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charset="0"/>
                </a:rPr>
                <a:t>Number of processors</a:t>
              </a:r>
              <a:endParaRPr lang="en-US" sz="1600" b="0">
                <a:solidFill>
                  <a:schemeClr val="tx1"/>
                </a:solidFill>
                <a:latin typeface="Times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9625544-FAF8-4549-B76B-EBC5ACB8B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1" y="1922"/>
              <a:ext cx="115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B9DB001-BDC6-FB49-9271-8F73805D9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1916"/>
              <a:ext cx="926" cy="13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84">
              <a:extLst>
                <a:ext uri="{FF2B5EF4-FFF2-40B4-BE49-F238E27FC236}">
                  <a16:creationId xmlns:a16="http://schemas.microsoft.com/office/drawing/2014/main" id="{B5EED3B7-0211-4C46-BCE2-1BFC8C062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0" y="1947"/>
              <a:ext cx="156" cy="1"/>
            </a:xfrm>
            <a:prstGeom prst="line">
              <a:avLst/>
            </a:prstGeom>
            <a:noFill/>
            <a:ln w="26988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18EB3BB-3CD5-CC46-B828-FCD85AF71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923"/>
              <a:ext cx="638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 dirty="0">
                  <a:solidFill>
                    <a:srgbClr val="000000"/>
                  </a:solidFill>
                </a:rPr>
                <a:t>Amdahl's Law</a:t>
              </a:r>
              <a:endParaRPr lang="en-US" sz="1000" b="0" dirty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87" name="Line 86">
              <a:extLst>
                <a:ext uri="{FF2B5EF4-FFF2-40B4-BE49-F238E27FC236}">
                  <a16:creationId xmlns:a16="http://schemas.microsoft.com/office/drawing/2014/main" id="{D471D9C5-5DE5-F44D-B28C-59D24F03F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0" y="2012"/>
              <a:ext cx="156" cy="1"/>
            </a:xfrm>
            <a:prstGeom prst="line">
              <a:avLst/>
            </a:prstGeom>
            <a:noFill/>
            <a:ln w="26988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86F4F0E-D2A9-3D47-BBDA-B3662B5DC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988"/>
              <a:ext cx="313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000000"/>
                  </a:solidFill>
                </a:rPr>
                <a:t>Reality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EB71B3B-D07B-054D-A913-B8055E625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" y="1620"/>
              <a:ext cx="416" cy="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charset="0"/>
                </a:rPr>
                <a:t>f</a:t>
              </a:r>
              <a:r>
                <a:rPr lang="en-US" sz="1600" baseline="-25000">
                  <a:solidFill>
                    <a:srgbClr val="000000"/>
                  </a:solidFill>
                  <a:latin typeface="Times New Roman" charset="0"/>
                </a:rPr>
                <a:t>p</a:t>
              </a:r>
              <a:r>
                <a:rPr lang="en-US" sz="1600">
                  <a:solidFill>
                    <a:srgbClr val="000000"/>
                  </a:solidFill>
                  <a:latin typeface="Times New Roman" charset="0"/>
                </a:rPr>
                <a:t> = 0.99</a:t>
              </a:r>
              <a:endParaRPr lang="en-US" sz="1000" b="0">
                <a:solidFill>
                  <a:schemeClr val="tx1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389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4CB1-79E2-EA4F-B481-49A51B9B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Limit: Amdahl’s Law vs.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1B6A-A30B-BF46-911E-C4C1CD19F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reality, the situation is even worse than predicted by Amdahl’s Law due to:</a:t>
            </a:r>
          </a:p>
          <a:p>
            <a:pPr lvl="1"/>
            <a:r>
              <a:rPr lang="en-US" dirty="0"/>
              <a:t>Load balancing (waiting)</a:t>
            </a:r>
          </a:p>
          <a:p>
            <a:pPr lvl="1"/>
            <a:r>
              <a:rPr lang="en-US" dirty="0"/>
              <a:t>Scheduling (shared processors or memory)</a:t>
            </a:r>
          </a:p>
          <a:p>
            <a:pPr lvl="1"/>
            <a:r>
              <a:rPr lang="en-US" dirty="0"/>
              <a:t>Communications</a:t>
            </a:r>
          </a:p>
          <a:p>
            <a:pPr lvl="1"/>
            <a:r>
              <a:rPr lang="en-US" dirty="0"/>
              <a:t>I/O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5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9639-B8DA-254E-A135-C252008E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CCB-259E-1F46-A828-653B8E2C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reality, the situation is even worse than predicted by Amdahl’s Law</a:t>
            </a:r>
          </a:p>
          <a:p>
            <a:pPr lvl="1"/>
            <a:r>
              <a:rPr lang="en-US" dirty="0"/>
              <a:t>Scheduling (shared processors or memory)</a:t>
            </a:r>
          </a:p>
          <a:p>
            <a:pPr lvl="1"/>
            <a:r>
              <a:rPr lang="en-US" dirty="0"/>
              <a:t>Communications</a:t>
            </a:r>
          </a:p>
          <a:p>
            <a:pPr lvl="1"/>
            <a:r>
              <a:rPr lang="en-US" dirty="0"/>
              <a:t>I/O</a:t>
            </a:r>
          </a:p>
          <a:p>
            <a:r>
              <a:rPr lang="en-US" dirty="0"/>
              <a:t>Writing effective parallel applications is difficult!</a:t>
            </a:r>
          </a:p>
          <a:p>
            <a:pPr lvl="1"/>
            <a:r>
              <a:rPr lang="en-US" dirty="0"/>
              <a:t>Load balance is important</a:t>
            </a:r>
          </a:p>
          <a:p>
            <a:pPr lvl="1"/>
            <a:r>
              <a:rPr lang="en-US" dirty="0"/>
              <a:t>Communication can limit parallel efficiency</a:t>
            </a:r>
          </a:p>
          <a:p>
            <a:pPr lvl="1"/>
            <a:r>
              <a:rPr lang="en-US" dirty="0"/>
              <a:t>Serial time can dominate</a:t>
            </a:r>
          </a:p>
          <a:p>
            <a:r>
              <a:rPr lang="en-US" dirty="0"/>
              <a:t>Is it worth your time to rewrite your application?</a:t>
            </a:r>
          </a:p>
          <a:p>
            <a:pPr lvl="1"/>
            <a:r>
              <a:rPr lang="en-US" dirty="0"/>
              <a:t>Do the CPU requirements justify parallelization?</a:t>
            </a:r>
          </a:p>
          <a:p>
            <a:pPr lvl="1"/>
            <a:r>
              <a:rPr lang="en-US" dirty="0"/>
              <a:t>Will the code be used just once?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9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C4D2-E2AE-1747-B29E-BBC72E0D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Computing Models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8E52B-DAB5-9F4B-AFC4-BFE1C50B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Parallel System Architecture</a:t>
            </a:r>
          </a:p>
          <a:p>
            <a:pPr>
              <a:spcAft>
                <a:spcPts val="600"/>
              </a:spcAft>
            </a:pPr>
            <a:r>
              <a:rPr lang="en-US" dirty="0"/>
              <a:t>Parallel Programming Models</a:t>
            </a:r>
          </a:p>
          <a:p>
            <a:pPr>
              <a:spcAft>
                <a:spcPts val="600"/>
              </a:spcAft>
            </a:pPr>
            <a:r>
              <a:rPr lang="en-US" dirty="0"/>
              <a:t>MPI Programming Basics</a:t>
            </a:r>
          </a:p>
        </p:txBody>
      </p:sp>
    </p:spTree>
    <p:extLst>
      <p:ext uri="{BB962C8B-B14F-4D97-AF65-F5344CB8AC3E}">
        <p14:creationId xmlns:p14="http://schemas.microsoft.com/office/powerpoint/2010/main" val="392118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DEED-9BD2-4B4C-AAC3-D501609D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>
            <a:normAutofit/>
          </a:bodyPr>
          <a:lstStyle/>
          <a:p>
            <a:r>
              <a:rPr lang="en-US" dirty="0"/>
              <a:t>HPC in a Nutshell: </a:t>
            </a:r>
            <a:r>
              <a:rPr lang="en-US" dirty="0">
                <a:solidFill>
                  <a:srgbClr val="A50100"/>
                </a:solidFill>
              </a:rPr>
              <a:t>Cluster System Architecture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399AF-77CA-9140-872B-7224393B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18" y="1543368"/>
            <a:ext cx="7983764" cy="463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7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43AF7B-A76D-F74D-B2E7-9B5378FD6B4E}"/>
              </a:ext>
            </a:extLst>
          </p:cNvPr>
          <p:cNvSpPr/>
          <p:nvPr/>
        </p:nvSpPr>
        <p:spPr>
          <a:xfrm>
            <a:off x="2253576" y="4571741"/>
            <a:ext cx="5120458" cy="7315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2135FD-C7BB-3F4A-B6D1-FCD7FD4EB806}"/>
              </a:ext>
            </a:extLst>
          </p:cNvPr>
          <p:cNvSpPr/>
          <p:nvPr/>
        </p:nvSpPr>
        <p:spPr>
          <a:xfrm>
            <a:off x="2253576" y="2022769"/>
            <a:ext cx="5120458" cy="54864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Users’ Codes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E4EB8C-464E-E74A-87A2-B8DCB14F8DE6}"/>
              </a:ext>
            </a:extLst>
          </p:cNvPr>
          <p:cNvSpPr/>
          <p:nvPr/>
        </p:nvSpPr>
        <p:spPr>
          <a:xfrm>
            <a:off x="2253576" y="2579583"/>
            <a:ext cx="5120458" cy="19921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 Stack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405702-3744-9743-B027-367DEB81423B}"/>
              </a:ext>
            </a:extLst>
          </p:cNvPr>
          <p:cNvSpPr/>
          <p:nvPr/>
        </p:nvSpPr>
        <p:spPr>
          <a:xfrm>
            <a:off x="2253576" y="3462200"/>
            <a:ext cx="5120458" cy="5486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Compilers, MPI Stack, Math Libs, etc.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CA7D91-2E00-194F-B606-CBF1AB7BA3C8}"/>
              </a:ext>
            </a:extLst>
          </p:cNvPr>
          <p:cNvSpPr/>
          <p:nvPr/>
        </p:nvSpPr>
        <p:spPr>
          <a:xfrm>
            <a:off x="2253576" y="2907406"/>
            <a:ext cx="5120458" cy="54864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B95206-1ED8-9846-ACC3-E6AD34A3C960}"/>
              </a:ext>
            </a:extLst>
          </p:cNvPr>
          <p:cNvSpPr/>
          <p:nvPr/>
        </p:nvSpPr>
        <p:spPr>
          <a:xfrm>
            <a:off x="2253576" y="4014927"/>
            <a:ext cx="5120458" cy="5486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OS, File System, Provisioning, Config </a:t>
            </a:r>
            <a:r>
              <a:rPr lang="en-US" sz="1600" dirty="0" err="1"/>
              <a:t>Mgmt</a:t>
            </a:r>
            <a:r>
              <a:rPr lang="en-US" sz="16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BB277-C6A6-4D46-BAB6-7F19E51E8DF0}"/>
              </a:ext>
            </a:extLst>
          </p:cNvPr>
          <p:cNvSpPr/>
          <p:nvPr/>
        </p:nvSpPr>
        <p:spPr>
          <a:xfrm>
            <a:off x="2253576" y="4563567"/>
            <a:ext cx="5120458" cy="731520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Cluster, Storage, Network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4224E2-3157-A64A-85E3-046CAF0410EB}"/>
              </a:ext>
            </a:extLst>
          </p:cNvPr>
          <p:cNvSpPr/>
          <p:nvPr/>
        </p:nvSpPr>
        <p:spPr>
          <a:xfrm>
            <a:off x="2253576" y="2579583"/>
            <a:ext cx="5120458" cy="323735"/>
          </a:xfrm>
          <a:prstGeom prst="rect">
            <a:avLst/>
          </a:prstGeom>
          <a:solidFill>
            <a:srgbClr val="00B0F0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Interface, IDE’s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5E8359-6421-0F46-B2E1-C278F908AF6D}"/>
              </a:ext>
            </a:extLst>
          </p:cNvPr>
          <p:cNvGrpSpPr/>
          <p:nvPr/>
        </p:nvGrpSpPr>
        <p:grpSpPr>
          <a:xfrm>
            <a:off x="7649018" y="4010840"/>
            <a:ext cx="1771869" cy="1284248"/>
            <a:chOff x="6453264" y="4309777"/>
            <a:chExt cx="1771869" cy="1284248"/>
          </a:xfrm>
        </p:grpSpPr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CF6B3D7A-8B7F-1B4D-BC9E-5618AF478752}"/>
                </a:ext>
              </a:extLst>
            </p:cNvPr>
            <p:cNvSpPr/>
            <p:nvPr/>
          </p:nvSpPr>
          <p:spPr>
            <a:xfrm>
              <a:off x="6453264" y="4309777"/>
              <a:ext cx="434715" cy="1284248"/>
            </a:xfrm>
            <a:prstGeom prst="rightBrace">
              <a:avLst>
                <a:gd name="adj1" fmla="val 8333"/>
                <a:gd name="adj2" fmla="val 512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538D24-C42B-0E48-B969-43BB030E459B}"/>
                </a:ext>
              </a:extLst>
            </p:cNvPr>
            <p:cNvSpPr txBox="1"/>
            <p:nvPr/>
          </p:nvSpPr>
          <p:spPr>
            <a:xfrm>
              <a:off x="6956131" y="4690291"/>
              <a:ext cx="1269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System</a:t>
              </a:r>
            </a:p>
            <a:p>
              <a:r>
                <a:rPr lang="en-US" sz="1400" dirty="0"/>
                <a:t>Administration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852BD0-2640-0B49-82D2-E0C298A582F1}"/>
              </a:ext>
            </a:extLst>
          </p:cNvPr>
          <p:cNvGrpSpPr/>
          <p:nvPr/>
        </p:nvGrpSpPr>
        <p:grpSpPr>
          <a:xfrm>
            <a:off x="7651517" y="2608384"/>
            <a:ext cx="1414521" cy="1402455"/>
            <a:chOff x="6455763" y="2907321"/>
            <a:chExt cx="1414521" cy="1402455"/>
          </a:xfrm>
        </p:grpSpPr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F78F603C-B338-034B-994D-756C845AAFF0}"/>
                </a:ext>
              </a:extLst>
            </p:cNvPr>
            <p:cNvSpPr/>
            <p:nvPr/>
          </p:nvSpPr>
          <p:spPr>
            <a:xfrm>
              <a:off x="6455763" y="2907321"/>
              <a:ext cx="434715" cy="1402455"/>
            </a:xfrm>
            <a:prstGeom prst="rightBrace">
              <a:avLst>
                <a:gd name="adj1" fmla="val 8333"/>
                <a:gd name="adj2" fmla="val 512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B8CB4A-8059-2946-A8C0-322E647E91B6}"/>
                </a:ext>
              </a:extLst>
            </p:cNvPr>
            <p:cNvSpPr txBox="1"/>
            <p:nvPr/>
          </p:nvSpPr>
          <p:spPr>
            <a:xfrm>
              <a:off x="6865650" y="3373811"/>
              <a:ext cx="1004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User-facing</a:t>
              </a:r>
            </a:p>
            <a:p>
              <a:r>
                <a:rPr lang="en-US" sz="1400" dirty="0"/>
                <a:t>SW stack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DC4F130-0263-4C42-B889-3E792DC7E4D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09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l Tarikh" pitchFamily="2" charset="-78"/>
                <a:ea typeface="+mj-ea"/>
                <a:cs typeface="Al Tarikh" pitchFamily="2" charset="-78"/>
              </a:defRPr>
            </a:lvl1pPr>
          </a:lstStyle>
          <a:p>
            <a:r>
              <a:rPr lang="en-US" sz="3600" dirty="0">
                <a:latin typeface="Cambria" panose="02040503050406030204" pitchFamily="18" charset="0"/>
              </a:rPr>
              <a:t>HPC in a Nutshell: </a:t>
            </a:r>
            <a:r>
              <a:rPr lang="en-US" sz="3600" dirty="0">
                <a:solidFill>
                  <a:srgbClr val="910002"/>
                </a:solidFill>
                <a:latin typeface="Cambria" panose="02040503050406030204" pitchFamily="18" charset="0"/>
              </a:rPr>
              <a:t>SW Stack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F1803-B582-154B-9816-F37F6C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405" y="1384432"/>
            <a:ext cx="1784980" cy="1740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1604AD-7D55-2C4F-A8CF-280511396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78" y="6356350"/>
            <a:ext cx="2973843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6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6E02-9429-B149-9116-E984FE28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vs. Distributed Memory</a:t>
            </a: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912AEADE-5D4A-5A4C-8790-74699A64E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1414" y="3698325"/>
            <a:ext cx="3568150" cy="21390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Shared memory: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-US" sz="1600" b="0" dirty="0">
                <a:solidFill>
                  <a:schemeClr val="tx1"/>
                </a:solidFill>
              </a:rPr>
              <a:t>ingle address space.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All processors have access to a pool of shared memory. </a:t>
            </a:r>
          </a:p>
          <a:p>
            <a:endParaRPr lang="en-US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Methods of memory access 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0" dirty="0">
                <a:solidFill>
                  <a:schemeClr val="tx1"/>
                </a:solidFill>
              </a:rPr>
              <a:t>Bus, Crossbar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Programming model: OpenMP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88" name="Text Box 13">
            <a:extLst>
              <a:ext uri="{FF2B5EF4-FFF2-40B4-BE49-F238E27FC236}">
                <a16:creationId xmlns:a16="http://schemas.microsoft.com/office/drawing/2014/main" id="{604FE8B0-FF29-C141-A0FC-41AA1A38E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246" y="3667861"/>
            <a:ext cx="4011721" cy="23852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Distributed memory: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</a:t>
            </a:r>
            <a:r>
              <a:rPr lang="en-US" sz="1600" b="0" dirty="0">
                <a:solidFill>
                  <a:schemeClr val="tx1"/>
                </a:solidFill>
              </a:rPr>
              <a:t>ach processor has its own local memory.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Must do message passing to exchange data between processors. </a:t>
            </a:r>
          </a:p>
          <a:p>
            <a:endParaRPr lang="en-US" sz="1600" b="0" dirty="0">
              <a:solidFill>
                <a:schemeClr val="tx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Methods of memory access 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V</a:t>
            </a:r>
            <a:r>
              <a:rPr lang="en-US" sz="1600" b="0" dirty="0">
                <a:solidFill>
                  <a:schemeClr val="tx1"/>
                </a:solidFill>
              </a:rPr>
              <a:t>arious topological interconnection</a:t>
            </a:r>
            <a:endParaRPr lang="en-US" sz="16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Programming model: MPI</a:t>
            </a:r>
          </a:p>
          <a:p>
            <a:endParaRPr lang="en-US" sz="1600" b="0" dirty="0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7CCA99-1168-7B43-A3E8-5EA0294683EB}"/>
              </a:ext>
            </a:extLst>
          </p:cNvPr>
          <p:cNvGrpSpPr/>
          <p:nvPr/>
        </p:nvGrpSpPr>
        <p:grpSpPr>
          <a:xfrm>
            <a:off x="2116140" y="1929430"/>
            <a:ext cx="2400407" cy="1070381"/>
            <a:chOff x="2185883" y="2195781"/>
            <a:chExt cx="1861759" cy="756056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D9639A3-73F0-C74E-82AD-97C9863B0E23}"/>
                </a:ext>
              </a:extLst>
            </p:cNvPr>
            <p:cNvCxnSpPr>
              <a:stCxn id="94" idx="0"/>
            </p:cNvCxnSpPr>
            <p:nvPr/>
          </p:nvCxnSpPr>
          <p:spPr>
            <a:xfrm rot="5400000" flipH="1" flipV="1">
              <a:off x="2211976" y="2575764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FC5C6D8-4B64-DF43-9AA4-1168200474C8}"/>
                </a:ext>
              </a:extLst>
            </p:cNvPr>
            <p:cNvCxnSpPr/>
            <p:nvPr/>
          </p:nvCxnSpPr>
          <p:spPr>
            <a:xfrm rot="5400000" flipH="1" flipV="1">
              <a:off x="2618376" y="2575764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611294D-7CC7-7849-B709-960C8C428FAA}"/>
                </a:ext>
              </a:extLst>
            </p:cNvPr>
            <p:cNvCxnSpPr/>
            <p:nvPr/>
          </p:nvCxnSpPr>
          <p:spPr>
            <a:xfrm rot="5400000" flipH="1" flipV="1">
              <a:off x="3016310" y="2575764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023815-60A8-EC46-968E-A3F1BDB21502}"/>
                </a:ext>
              </a:extLst>
            </p:cNvPr>
            <p:cNvCxnSpPr/>
            <p:nvPr/>
          </p:nvCxnSpPr>
          <p:spPr>
            <a:xfrm rot="5400000" flipH="1" flipV="1">
              <a:off x="3405776" y="2575764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7FB4460-63F6-C94B-8B54-3C71DC0A200C}"/>
                </a:ext>
              </a:extLst>
            </p:cNvPr>
            <p:cNvCxnSpPr/>
            <p:nvPr/>
          </p:nvCxnSpPr>
          <p:spPr>
            <a:xfrm rot="5400000" flipH="1" flipV="1">
              <a:off x="3803710" y="2575764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29C8FA5-1F13-684D-9A1B-D3411050F78F}"/>
                </a:ext>
              </a:extLst>
            </p:cNvPr>
            <p:cNvSpPr/>
            <p:nvPr/>
          </p:nvSpPr>
          <p:spPr>
            <a:xfrm>
              <a:off x="2185883" y="2684476"/>
              <a:ext cx="267361" cy="267361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3C914F1-06E2-724A-B94E-B0C6FF7E7205}"/>
                </a:ext>
              </a:extLst>
            </p:cNvPr>
            <p:cNvSpPr/>
            <p:nvPr/>
          </p:nvSpPr>
          <p:spPr>
            <a:xfrm>
              <a:off x="2185883" y="2195781"/>
              <a:ext cx="1861759" cy="272395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/>
                <a:t>Memory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6DC7EB-0293-B740-8731-C2C33E2C2939}"/>
                </a:ext>
              </a:extLst>
            </p:cNvPr>
            <p:cNvSpPr/>
            <p:nvPr/>
          </p:nvSpPr>
          <p:spPr>
            <a:xfrm>
              <a:off x="2588716" y="2684476"/>
              <a:ext cx="267361" cy="267361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72C5C88-C11C-864C-88FB-366A53B53403}"/>
                </a:ext>
              </a:extLst>
            </p:cNvPr>
            <p:cNvSpPr/>
            <p:nvPr/>
          </p:nvSpPr>
          <p:spPr>
            <a:xfrm>
              <a:off x="3385915" y="2684476"/>
              <a:ext cx="267361" cy="267361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064B753-1921-DD4B-94AD-7F54C4CDE2A6}"/>
                </a:ext>
              </a:extLst>
            </p:cNvPr>
            <p:cNvSpPr/>
            <p:nvPr/>
          </p:nvSpPr>
          <p:spPr>
            <a:xfrm>
              <a:off x="2991549" y="2684476"/>
              <a:ext cx="267361" cy="267361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35F86C5-FF47-474F-8E69-2E746E98E811}"/>
                </a:ext>
              </a:extLst>
            </p:cNvPr>
            <p:cNvSpPr/>
            <p:nvPr/>
          </p:nvSpPr>
          <p:spPr>
            <a:xfrm>
              <a:off x="3780281" y="2684476"/>
              <a:ext cx="267361" cy="267361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ECD329E-710D-FD4E-87D1-FAFDF581FC89}"/>
              </a:ext>
            </a:extLst>
          </p:cNvPr>
          <p:cNvGrpSpPr/>
          <p:nvPr/>
        </p:nvGrpSpPr>
        <p:grpSpPr>
          <a:xfrm>
            <a:off x="7312088" y="1690688"/>
            <a:ext cx="2326408" cy="1470137"/>
            <a:chOff x="6715403" y="1795749"/>
            <a:chExt cx="1862883" cy="123971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84CEE4-4E4C-B149-9F82-1C6F0FE58736}"/>
                </a:ext>
              </a:extLst>
            </p:cNvPr>
            <p:cNvCxnSpPr/>
            <p:nvPr/>
          </p:nvCxnSpPr>
          <p:spPr>
            <a:xfrm rot="5400000" flipH="1" flipV="1">
              <a:off x="6741496" y="2654359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1A1C6C9-F7BA-4948-A43F-DCCE1EB0127E}"/>
                </a:ext>
              </a:extLst>
            </p:cNvPr>
            <p:cNvCxnSpPr/>
            <p:nvPr/>
          </p:nvCxnSpPr>
          <p:spPr>
            <a:xfrm rot="5400000" flipH="1" flipV="1">
              <a:off x="7147896" y="2654359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9EA9F46-1483-B248-891A-BB04DE6A8637}"/>
                </a:ext>
              </a:extLst>
            </p:cNvPr>
            <p:cNvCxnSpPr/>
            <p:nvPr/>
          </p:nvCxnSpPr>
          <p:spPr>
            <a:xfrm rot="5400000" flipH="1" flipV="1">
              <a:off x="7545830" y="2654359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FC69234-21E7-5E45-ACD6-63C176D6C712}"/>
                </a:ext>
              </a:extLst>
            </p:cNvPr>
            <p:cNvCxnSpPr/>
            <p:nvPr/>
          </p:nvCxnSpPr>
          <p:spPr>
            <a:xfrm rot="5400000" flipH="1" flipV="1">
              <a:off x="7935296" y="2654359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3867602-D727-4945-80AF-71758F8765A7}"/>
                </a:ext>
              </a:extLst>
            </p:cNvPr>
            <p:cNvCxnSpPr/>
            <p:nvPr/>
          </p:nvCxnSpPr>
          <p:spPr>
            <a:xfrm rot="5400000" flipH="1" flipV="1">
              <a:off x="8333230" y="2654359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3496A3D-86A7-7544-A460-BA48DD3397C9}"/>
                </a:ext>
              </a:extLst>
            </p:cNvPr>
            <p:cNvCxnSpPr>
              <a:stCxn id="111" idx="0"/>
            </p:cNvCxnSpPr>
            <p:nvPr/>
          </p:nvCxnSpPr>
          <p:spPr>
            <a:xfrm rot="5400000" flipH="1" flipV="1">
              <a:off x="6741496" y="2170698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15F9702-2D10-0D4A-A73E-1E791047528D}"/>
                </a:ext>
              </a:extLst>
            </p:cNvPr>
            <p:cNvCxnSpPr/>
            <p:nvPr/>
          </p:nvCxnSpPr>
          <p:spPr>
            <a:xfrm rot="5400000" flipH="1" flipV="1">
              <a:off x="7147896" y="2170698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2AD365-3851-FF49-9E4B-E7936D11D412}"/>
                </a:ext>
              </a:extLst>
            </p:cNvPr>
            <p:cNvCxnSpPr/>
            <p:nvPr/>
          </p:nvCxnSpPr>
          <p:spPr>
            <a:xfrm rot="5400000" flipH="1" flipV="1">
              <a:off x="7545830" y="2170698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9AD932-D6E5-084D-A5A6-9B0649ABA744}"/>
                </a:ext>
              </a:extLst>
            </p:cNvPr>
            <p:cNvCxnSpPr/>
            <p:nvPr/>
          </p:nvCxnSpPr>
          <p:spPr>
            <a:xfrm rot="5400000" flipH="1" flipV="1">
              <a:off x="7935296" y="2170698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4470273-B38D-3D48-BDE5-42BA26B30FB4}"/>
                </a:ext>
              </a:extLst>
            </p:cNvPr>
            <p:cNvCxnSpPr/>
            <p:nvPr/>
          </p:nvCxnSpPr>
          <p:spPr>
            <a:xfrm rot="5400000" flipH="1" flipV="1">
              <a:off x="8333230" y="2170698"/>
              <a:ext cx="216300" cy="1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01938D2-0C17-F347-89BF-3C2A140A3B6D}"/>
                </a:ext>
              </a:extLst>
            </p:cNvPr>
            <p:cNvSpPr/>
            <p:nvPr/>
          </p:nvSpPr>
          <p:spPr>
            <a:xfrm>
              <a:off x="6715403" y="2279410"/>
              <a:ext cx="267361" cy="267361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506758C-90C8-724B-AD80-4CD8EDFBC2D0}"/>
                </a:ext>
              </a:extLst>
            </p:cNvPr>
            <p:cNvSpPr/>
            <p:nvPr/>
          </p:nvSpPr>
          <p:spPr>
            <a:xfrm>
              <a:off x="7118236" y="2279410"/>
              <a:ext cx="267361" cy="267361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50AB31A-390C-E94F-8F3C-7B219B7EEA82}"/>
                </a:ext>
              </a:extLst>
            </p:cNvPr>
            <p:cNvSpPr/>
            <p:nvPr/>
          </p:nvSpPr>
          <p:spPr>
            <a:xfrm>
              <a:off x="7915435" y="2279410"/>
              <a:ext cx="267361" cy="267361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827034C-5AE7-414D-84C1-48A43D4F735E}"/>
                </a:ext>
              </a:extLst>
            </p:cNvPr>
            <p:cNvSpPr/>
            <p:nvPr/>
          </p:nvSpPr>
          <p:spPr>
            <a:xfrm>
              <a:off x="7521069" y="2279410"/>
              <a:ext cx="267361" cy="267361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76AB441-0811-E743-8F8D-82C2D01332EC}"/>
                </a:ext>
              </a:extLst>
            </p:cNvPr>
            <p:cNvSpPr/>
            <p:nvPr/>
          </p:nvSpPr>
          <p:spPr>
            <a:xfrm>
              <a:off x="8309801" y="2279410"/>
              <a:ext cx="267361" cy="267361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842D859-17E3-E844-8190-C8A402107886}"/>
                </a:ext>
              </a:extLst>
            </p:cNvPr>
            <p:cNvSpPr/>
            <p:nvPr/>
          </p:nvSpPr>
          <p:spPr>
            <a:xfrm>
              <a:off x="6716527" y="1795749"/>
              <a:ext cx="267361" cy="267361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71D3940-18D9-3645-843F-9783C8ED48A5}"/>
                </a:ext>
              </a:extLst>
            </p:cNvPr>
            <p:cNvSpPr/>
            <p:nvPr/>
          </p:nvSpPr>
          <p:spPr>
            <a:xfrm>
              <a:off x="7119360" y="1795749"/>
              <a:ext cx="267361" cy="267361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4023635-7706-0A48-A6A9-8249B9BF9489}"/>
                </a:ext>
              </a:extLst>
            </p:cNvPr>
            <p:cNvSpPr/>
            <p:nvPr/>
          </p:nvSpPr>
          <p:spPr>
            <a:xfrm>
              <a:off x="7916559" y="1795749"/>
              <a:ext cx="267361" cy="267361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CA1793D-17E5-B046-8FC3-1F89F1996918}"/>
                </a:ext>
              </a:extLst>
            </p:cNvPr>
            <p:cNvSpPr/>
            <p:nvPr/>
          </p:nvSpPr>
          <p:spPr>
            <a:xfrm>
              <a:off x="7522193" y="1795749"/>
              <a:ext cx="267361" cy="267361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EADEBDB-18F1-AF44-B418-2264A694436E}"/>
                </a:ext>
              </a:extLst>
            </p:cNvPr>
            <p:cNvSpPr/>
            <p:nvPr/>
          </p:nvSpPr>
          <p:spPr>
            <a:xfrm>
              <a:off x="8310925" y="1795749"/>
              <a:ext cx="267361" cy="267361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CD1E494-732A-A548-866E-2CA667F7427D}"/>
                </a:ext>
              </a:extLst>
            </p:cNvPr>
            <p:cNvSpPr/>
            <p:nvPr/>
          </p:nvSpPr>
          <p:spPr>
            <a:xfrm>
              <a:off x="6715403" y="2763071"/>
              <a:ext cx="1861759" cy="2723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/>
                <a:t>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12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EB61-0E35-CA45-8827-86A178A2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with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EE9C-561D-784A-B63B-8BEFE8FB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280" y="3753041"/>
            <a:ext cx="10515600" cy="26364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 limited number of processors N have access to a common pool of shared memory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To use more than N processors requires data exchange over a network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Communication details increasingly complex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Cache access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Main memory access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Quick Path / Hyper Transport socket connections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Node to node connection via network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Load balancing critical for performance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Requires specific libraries and compilers (CUDA, OpenCL, ACC, etc.)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EC68A44-FF15-3D42-9AC5-41B8F23D38A2}"/>
              </a:ext>
            </a:extLst>
          </p:cNvPr>
          <p:cNvGrpSpPr/>
          <p:nvPr/>
        </p:nvGrpSpPr>
        <p:grpSpPr>
          <a:xfrm>
            <a:off x="2479907" y="1690688"/>
            <a:ext cx="6578853" cy="1683423"/>
            <a:chOff x="2363669" y="2006545"/>
            <a:chExt cx="7029232" cy="18311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C707B3-A003-6248-8146-459CA95312BC}"/>
                </a:ext>
              </a:extLst>
            </p:cNvPr>
            <p:cNvSpPr/>
            <p:nvPr/>
          </p:nvSpPr>
          <p:spPr>
            <a:xfrm>
              <a:off x="2364462" y="3565292"/>
              <a:ext cx="7028439" cy="2723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Network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CB5FC18-00FF-5A45-8B2C-E1EDD7B112C4}"/>
                </a:ext>
              </a:extLst>
            </p:cNvPr>
            <p:cNvGrpSpPr/>
            <p:nvPr/>
          </p:nvGrpSpPr>
          <p:grpSpPr>
            <a:xfrm>
              <a:off x="2363669" y="2007339"/>
              <a:ext cx="1506887" cy="1558747"/>
              <a:chOff x="948446" y="1549723"/>
              <a:chExt cx="1506887" cy="155874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8F75E0-3577-A146-82D8-7C29776010D6}"/>
                  </a:ext>
                </a:extLst>
              </p:cNvPr>
              <p:cNvSpPr/>
              <p:nvPr/>
            </p:nvSpPr>
            <p:spPr>
              <a:xfrm>
                <a:off x="2057400" y="1938867"/>
                <a:ext cx="397933" cy="990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6604C8-AE11-9344-8BD0-5C9C4EB2A6F5}"/>
                  </a:ext>
                </a:extLst>
              </p:cNvPr>
              <p:cNvSpPr/>
              <p:nvPr/>
            </p:nvSpPr>
            <p:spPr>
              <a:xfrm>
                <a:off x="948446" y="1938289"/>
                <a:ext cx="972693" cy="98787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B1754A-6DB9-A143-A53F-ACB74C615222}"/>
                  </a:ext>
                </a:extLst>
              </p:cNvPr>
              <p:cNvSpPr/>
              <p:nvPr/>
            </p:nvSpPr>
            <p:spPr>
              <a:xfrm>
                <a:off x="1082920" y="2071963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A7D28EF-94B5-154F-8F92-8CCAFE54FBB1}"/>
                  </a:ext>
                </a:extLst>
              </p:cNvPr>
              <p:cNvCxnSpPr>
                <a:stCxn id="8" idx="0"/>
                <a:endCxn id="8" idx="2"/>
              </p:cNvCxnSpPr>
              <p:nvPr/>
            </p:nvCxnSpPr>
            <p:spPr>
              <a:xfrm rot="16200000" flipH="1">
                <a:off x="1082920" y="2205643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0FFA575-3E0E-104E-A83C-34BB45FFCEFD}"/>
                  </a:ext>
                </a:extLst>
              </p:cNvPr>
              <p:cNvCxnSpPr>
                <a:stCxn id="8" idx="1"/>
              </p:cNvCxnSpPr>
              <p:nvPr/>
            </p:nvCxnSpPr>
            <p:spPr>
              <a:xfrm rot="10800000" flipH="1" flipV="1">
                <a:off x="1082919" y="2205643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65D70F-CD1F-BB44-A520-08C87FE27F8D}"/>
                  </a:ext>
                </a:extLst>
              </p:cNvPr>
              <p:cNvSpPr/>
              <p:nvPr/>
            </p:nvSpPr>
            <p:spPr>
              <a:xfrm>
                <a:off x="1502683" y="207116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DCD669F-6BFA-3B48-86B8-295903388B18}"/>
                  </a:ext>
                </a:extLst>
              </p:cNvPr>
              <p:cNvCxnSpPr>
                <a:stCxn id="11" idx="0"/>
                <a:endCxn id="11" idx="2"/>
              </p:cNvCxnSpPr>
              <p:nvPr/>
            </p:nvCxnSpPr>
            <p:spPr>
              <a:xfrm rot="16200000" flipH="1">
                <a:off x="1502683" y="220484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10E7714-D3BE-9446-9C4A-4B6518599DC1}"/>
                  </a:ext>
                </a:extLst>
              </p:cNvPr>
              <p:cNvCxnSpPr>
                <a:stCxn id="11" idx="1"/>
              </p:cNvCxnSpPr>
              <p:nvPr/>
            </p:nvCxnSpPr>
            <p:spPr>
              <a:xfrm rot="10800000" flipH="1" flipV="1">
                <a:off x="1502682" y="220484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A4660D5-6D1E-0147-9431-50C740C68A96}"/>
                  </a:ext>
                </a:extLst>
              </p:cNvPr>
              <p:cNvSpPr/>
              <p:nvPr/>
            </p:nvSpPr>
            <p:spPr>
              <a:xfrm>
                <a:off x="1082126" y="2491724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2E54236-B6DF-F544-A96F-DDE7A09BA762}"/>
                  </a:ext>
                </a:extLst>
              </p:cNvPr>
              <p:cNvCxnSpPr>
                <a:stCxn id="14" idx="0"/>
                <a:endCxn id="14" idx="2"/>
              </p:cNvCxnSpPr>
              <p:nvPr/>
            </p:nvCxnSpPr>
            <p:spPr>
              <a:xfrm rot="16200000" flipH="1">
                <a:off x="1082126" y="2625404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480940C-B913-6D4A-94A0-5B4F61433EA8}"/>
                  </a:ext>
                </a:extLst>
              </p:cNvPr>
              <p:cNvCxnSpPr>
                <a:stCxn id="14" idx="1"/>
              </p:cNvCxnSpPr>
              <p:nvPr/>
            </p:nvCxnSpPr>
            <p:spPr>
              <a:xfrm rot="10800000" flipH="1" flipV="1">
                <a:off x="1082125" y="2625404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B31CF76-13A1-C548-999F-4407C820E11F}"/>
                  </a:ext>
                </a:extLst>
              </p:cNvPr>
              <p:cNvSpPr/>
              <p:nvPr/>
            </p:nvSpPr>
            <p:spPr>
              <a:xfrm>
                <a:off x="1502681" y="249092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DCA11E9-BCBD-6640-ABF6-DB3287BEBB82}"/>
                  </a:ext>
                </a:extLst>
              </p:cNvPr>
              <p:cNvCxnSpPr>
                <a:stCxn id="17" idx="0"/>
                <a:endCxn id="17" idx="2"/>
              </p:cNvCxnSpPr>
              <p:nvPr/>
            </p:nvCxnSpPr>
            <p:spPr>
              <a:xfrm rot="16200000" flipH="1">
                <a:off x="1502681" y="262460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B2255FC-D474-8041-8E48-DCCB79778BAB}"/>
                  </a:ext>
                </a:extLst>
              </p:cNvPr>
              <p:cNvCxnSpPr>
                <a:stCxn id="17" idx="1"/>
              </p:cNvCxnSpPr>
              <p:nvPr/>
            </p:nvCxnSpPr>
            <p:spPr>
              <a:xfrm rot="10800000" flipH="1" flipV="1">
                <a:off x="1502680" y="262460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BB9FC0-1F72-2042-BB23-FAAB424D5A7C}"/>
                  </a:ext>
                </a:extLst>
              </p:cNvPr>
              <p:cNvSpPr/>
              <p:nvPr/>
            </p:nvSpPr>
            <p:spPr>
              <a:xfrm>
                <a:off x="2130825" y="2249565"/>
                <a:ext cx="262467" cy="560610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wordArtVert" rtlCol="0" anchor="ctr"/>
              <a:lstStyle/>
              <a:p>
                <a:pPr algn="ctr"/>
                <a:r>
                  <a:rPr lang="en-US" sz="1400" dirty="0"/>
                  <a:t>GPU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11A893-5583-C542-8709-F4D570E364ED}"/>
                  </a:ext>
                </a:extLst>
              </p:cNvPr>
              <p:cNvSpPr/>
              <p:nvPr/>
            </p:nvSpPr>
            <p:spPr>
              <a:xfrm>
                <a:off x="949240" y="1549723"/>
                <a:ext cx="972693" cy="27239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37D4EB5-CF8C-2843-BD4F-30C0D1418424}"/>
                  </a:ext>
                </a:extLst>
              </p:cNvPr>
              <p:cNvSpPr/>
              <p:nvPr/>
            </p:nvSpPr>
            <p:spPr>
              <a:xfrm flipV="1">
                <a:off x="2130031" y="2011898"/>
                <a:ext cx="262467" cy="13606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F99169A-6D01-F347-AE5E-EC7079375A91}"/>
                  </a:ext>
                </a:extLst>
              </p:cNvPr>
              <p:cNvCxnSpPr>
                <a:stCxn id="22" idx="0"/>
                <a:endCxn id="20" idx="0"/>
              </p:cNvCxnSpPr>
              <p:nvPr/>
            </p:nvCxnSpPr>
            <p:spPr>
              <a:xfrm rot="16200000" flipH="1">
                <a:off x="2210861" y="2198367"/>
                <a:ext cx="101602" cy="7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58605ED-F9CE-A948-A954-43088C259BF0}"/>
                  </a:ext>
                </a:extLst>
              </p:cNvPr>
              <p:cNvCxnSpPr>
                <a:stCxn id="7" idx="3"/>
                <a:endCxn id="6" idx="1"/>
              </p:cNvCxnSpPr>
              <p:nvPr/>
            </p:nvCxnSpPr>
            <p:spPr>
              <a:xfrm>
                <a:off x="1921139" y="2432229"/>
                <a:ext cx="136261" cy="193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ED740CE-7974-3847-9F7F-4F95DE4DA18D}"/>
                  </a:ext>
                </a:extLst>
              </p:cNvPr>
              <p:cNvCxnSpPr>
                <a:stCxn id="21" idx="2"/>
                <a:endCxn id="7" idx="0"/>
              </p:cNvCxnSpPr>
              <p:nvPr/>
            </p:nvCxnSpPr>
            <p:spPr>
              <a:xfrm rot="5400000">
                <a:off x="1377105" y="1879806"/>
                <a:ext cx="116171" cy="7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45E6F2F-000D-824C-96AF-BCE4E27E19C9}"/>
                  </a:ext>
                </a:extLst>
              </p:cNvPr>
              <p:cNvCxnSpPr>
                <a:stCxn id="7" idx="2"/>
              </p:cNvCxnSpPr>
              <p:nvPr/>
            </p:nvCxnSpPr>
            <p:spPr>
              <a:xfrm rot="5400000">
                <a:off x="1344039" y="3016922"/>
                <a:ext cx="181508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FCF015B-2E35-4140-9086-E58CFF2ED81B}"/>
                </a:ext>
              </a:extLst>
            </p:cNvPr>
            <p:cNvGrpSpPr/>
            <p:nvPr/>
          </p:nvGrpSpPr>
          <p:grpSpPr>
            <a:xfrm>
              <a:off x="4227481" y="2006545"/>
              <a:ext cx="1506887" cy="1558747"/>
              <a:chOff x="948446" y="1549723"/>
              <a:chExt cx="1506887" cy="155874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C3B63D-56E4-FD4D-A011-894EF5249066}"/>
                  </a:ext>
                </a:extLst>
              </p:cNvPr>
              <p:cNvSpPr/>
              <p:nvPr/>
            </p:nvSpPr>
            <p:spPr>
              <a:xfrm>
                <a:off x="2057400" y="1938867"/>
                <a:ext cx="397933" cy="990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677E328-2784-114F-80F8-5425AA652566}"/>
                  </a:ext>
                </a:extLst>
              </p:cNvPr>
              <p:cNvSpPr/>
              <p:nvPr/>
            </p:nvSpPr>
            <p:spPr>
              <a:xfrm>
                <a:off x="948446" y="1938289"/>
                <a:ext cx="972693" cy="98787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6E57CF-D896-4F4D-B365-AA710F02E6B3}"/>
                  </a:ext>
                </a:extLst>
              </p:cNvPr>
              <p:cNvSpPr/>
              <p:nvPr/>
            </p:nvSpPr>
            <p:spPr>
              <a:xfrm>
                <a:off x="1082920" y="2071963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1CF3ED5-4C58-5442-BB3B-42B95EEF6512}"/>
                  </a:ext>
                </a:extLst>
              </p:cNvPr>
              <p:cNvCxnSpPr>
                <a:stCxn id="30" idx="0"/>
                <a:endCxn id="30" idx="2"/>
              </p:cNvCxnSpPr>
              <p:nvPr/>
            </p:nvCxnSpPr>
            <p:spPr>
              <a:xfrm rot="16200000" flipH="1">
                <a:off x="1082920" y="2205643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E222975-A3C0-0144-8DA0-E173E4BE1B52}"/>
                  </a:ext>
                </a:extLst>
              </p:cNvPr>
              <p:cNvCxnSpPr>
                <a:stCxn id="30" idx="1"/>
              </p:cNvCxnSpPr>
              <p:nvPr/>
            </p:nvCxnSpPr>
            <p:spPr>
              <a:xfrm rot="10800000" flipH="1" flipV="1">
                <a:off x="1082919" y="2205643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0E34DB9-7C75-7C4F-8CE3-45E05D6B552A}"/>
                  </a:ext>
                </a:extLst>
              </p:cNvPr>
              <p:cNvSpPr/>
              <p:nvPr/>
            </p:nvSpPr>
            <p:spPr>
              <a:xfrm>
                <a:off x="1502683" y="207116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201486B-39B6-0B47-B63F-875FF2B00F16}"/>
                  </a:ext>
                </a:extLst>
              </p:cNvPr>
              <p:cNvCxnSpPr>
                <a:stCxn id="33" idx="0"/>
                <a:endCxn id="33" idx="2"/>
              </p:cNvCxnSpPr>
              <p:nvPr/>
            </p:nvCxnSpPr>
            <p:spPr>
              <a:xfrm rot="16200000" flipH="1">
                <a:off x="1502683" y="220484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121E1EA-7AD8-5743-BD8A-943B800C196C}"/>
                  </a:ext>
                </a:extLst>
              </p:cNvPr>
              <p:cNvCxnSpPr>
                <a:stCxn id="33" idx="1"/>
              </p:cNvCxnSpPr>
              <p:nvPr/>
            </p:nvCxnSpPr>
            <p:spPr>
              <a:xfrm rot="10800000" flipH="1" flipV="1">
                <a:off x="1502682" y="220484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6B42B83-A146-F747-9C08-90585CFD5BF8}"/>
                  </a:ext>
                </a:extLst>
              </p:cNvPr>
              <p:cNvSpPr/>
              <p:nvPr/>
            </p:nvSpPr>
            <p:spPr>
              <a:xfrm>
                <a:off x="1082126" y="2491724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79D107-1A0E-A148-A82D-FAEBA8C78E35}"/>
                  </a:ext>
                </a:extLst>
              </p:cNvPr>
              <p:cNvCxnSpPr>
                <a:stCxn id="36" idx="0"/>
                <a:endCxn id="36" idx="2"/>
              </p:cNvCxnSpPr>
              <p:nvPr/>
            </p:nvCxnSpPr>
            <p:spPr>
              <a:xfrm rot="16200000" flipH="1">
                <a:off x="1082126" y="2625404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295341B-9BBA-3843-9E0C-F7A555C8505C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 rot="10800000" flipH="1" flipV="1">
                <a:off x="1082125" y="2625404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7F3399-EAEA-D04F-8E09-99122210A218}"/>
                  </a:ext>
                </a:extLst>
              </p:cNvPr>
              <p:cNvSpPr/>
              <p:nvPr/>
            </p:nvSpPr>
            <p:spPr>
              <a:xfrm>
                <a:off x="1502681" y="249092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1098B70-356B-D846-952C-8224DD890A5E}"/>
                  </a:ext>
                </a:extLst>
              </p:cNvPr>
              <p:cNvCxnSpPr>
                <a:stCxn id="39" idx="0"/>
                <a:endCxn id="39" idx="2"/>
              </p:cNvCxnSpPr>
              <p:nvPr/>
            </p:nvCxnSpPr>
            <p:spPr>
              <a:xfrm rot="16200000" flipH="1">
                <a:off x="1502681" y="262460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C120C86-9434-6743-BA88-F7CA870AD14E}"/>
                  </a:ext>
                </a:extLst>
              </p:cNvPr>
              <p:cNvCxnSpPr>
                <a:stCxn id="39" idx="1"/>
              </p:cNvCxnSpPr>
              <p:nvPr/>
            </p:nvCxnSpPr>
            <p:spPr>
              <a:xfrm rot="10800000" flipH="1" flipV="1">
                <a:off x="1502680" y="262460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B0231E5-7B2F-EB45-8D9B-FDD299E41352}"/>
                  </a:ext>
                </a:extLst>
              </p:cNvPr>
              <p:cNvSpPr/>
              <p:nvPr/>
            </p:nvSpPr>
            <p:spPr>
              <a:xfrm>
                <a:off x="2130825" y="2249565"/>
                <a:ext cx="262467" cy="560610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wordArtVert" rtlCol="0" anchor="ctr"/>
              <a:lstStyle/>
              <a:p>
                <a:pPr algn="ctr"/>
                <a:r>
                  <a:rPr lang="en-US" sz="1400" dirty="0"/>
                  <a:t>GPU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20E9E12-41FA-3A44-B7A0-A406C64CA0DB}"/>
                  </a:ext>
                </a:extLst>
              </p:cNvPr>
              <p:cNvSpPr/>
              <p:nvPr/>
            </p:nvSpPr>
            <p:spPr>
              <a:xfrm>
                <a:off x="949240" y="1549723"/>
                <a:ext cx="972693" cy="27239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93476DE-A62D-4A43-912D-0967B19B7C8B}"/>
                  </a:ext>
                </a:extLst>
              </p:cNvPr>
              <p:cNvSpPr/>
              <p:nvPr/>
            </p:nvSpPr>
            <p:spPr>
              <a:xfrm flipV="1">
                <a:off x="2130031" y="2011898"/>
                <a:ext cx="262467" cy="13606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30B8869-A9A9-C547-8256-15BD61CF2E68}"/>
                  </a:ext>
                </a:extLst>
              </p:cNvPr>
              <p:cNvCxnSpPr>
                <a:stCxn id="44" idx="0"/>
                <a:endCxn id="42" idx="0"/>
              </p:cNvCxnSpPr>
              <p:nvPr/>
            </p:nvCxnSpPr>
            <p:spPr>
              <a:xfrm rot="16200000" flipH="1">
                <a:off x="2210861" y="2198367"/>
                <a:ext cx="101602" cy="7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10A0A0B-B866-3248-8F55-7DFFD1FC46B0}"/>
                  </a:ext>
                </a:extLst>
              </p:cNvPr>
              <p:cNvCxnSpPr>
                <a:stCxn id="29" idx="3"/>
                <a:endCxn id="28" idx="1"/>
              </p:cNvCxnSpPr>
              <p:nvPr/>
            </p:nvCxnSpPr>
            <p:spPr>
              <a:xfrm>
                <a:off x="1921139" y="2432229"/>
                <a:ext cx="136261" cy="193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DE046A6-FDD1-DF4B-BE1B-F106AFF46E61}"/>
                  </a:ext>
                </a:extLst>
              </p:cNvPr>
              <p:cNvCxnSpPr>
                <a:stCxn id="43" idx="2"/>
                <a:endCxn id="29" idx="0"/>
              </p:cNvCxnSpPr>
              <p:nvPr/>
            </p:nvCxnSpPr>
            <p:spPr>
              <a:xfrm rot="5400000">
                <a:off x="1377105" y="1879806"/>
                <a:ext cx="116171" cy="7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48FAF01-0792-8048-B303-67DFFE45EF9D}"/>
                  </a:ext>
                </a:extLst>
              </p:cNvPr>
              <p:cNvCxnSpPr>
                <a:stCxn id="29" idx="2"/>
              </p:cNvCxnSpPr>
              <p:nvPr/>
            </p:nvCxnSpPr>
            <p:spPr>
              <a:xfrm rot="5400000">
                <a:off x="1344039" y="3016922"/>
                <a:ext cx="181508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936574A-F5BE-9846-BA8F-773F75F3FEF6}"/>
                </a:ext>
              </a:extLst>
            </p:cNvPr>
            <p:cNvGrpSpPr/>
            <p:nvPr/>
          </p:nvGrpSpPr>
          <p:grpSpPr>
            <a:xfrm>
              <a:off x="6084243" y="2006545"/>
              <a:ext cx="1506887" cy="1558747"/>
              <a:chOff x="948446" y="1549723"/>
              <a:chExt cx="1506887" cy="15587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4033B56-DD1B-7648-89C6-DFE508852125}"/>
                  </a:ext>
                </a:extLst>
              </p:cNvPr>
              <p:cNvSpPr/>
              <p:nvPr/>
            </p:nvSpPr>
            <p:spPr>
              <a:xfrm>
                <a:off x="2057400" y="1938867"/>
                <a:ext cx="397933" cy="990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18C8993-8945-6940-BFFB-BEFF1456D27B}"/>
                  </a:ext>
                </a:extLst>
              </p:cNvPr>
              <p:cNvSpPr/>
              <p:nvPr/>
            </p:nvSpPr>
            <p:spPr>
              <a:xfrm>
                <a:off x="948446" y="1938289"/>
                <a:ext cx="972693" cy="98787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6D11C18-CBF9-3347-B391-7DEBDA76AC1A}"/>
                  </a:ext>
                </a:extLst>
              </p:cNvPr>
              <p:cNvSpPr/>
              <p:nvPr/>
            </p:nvSpPr>
            <p:spPr>
              <a:xfrm>
                <a:off x="1082920" y="2071963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C7C11BB-8CDB-6248-8995-D63FA72F030C}"/>
                  </a:ext>
                </a:extLst>
              </p:cNvPr>
              <p:cNvCxnSpPr>
                <a:stCxn id="52" idx="0"/>
                <a:endCxn id="52" idx="2"/>
              </p:cNvCxnSpPr>
              <p:nvPr/>
            </p:nvCxnSpPr>
            <p:spPr>
              <a:xfrm rot="16200000" flipH="1">
                <a:off x="1082920" y="2205643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3A08DAF-8D78-2545-A13C-3EB09D15CC99}"/>
                  </a:ext>
                </a:extLst>
              </p:cNvPr>
              <p:cNvCxnSpPr>
                <a:stCxn id="52" idx="1"/>
              </p:cNvCxnSpPr>
              <p:nvPr/>
            </p:nvCxnSpPr>
            <p:spPr>
              <a:xfrm rot="10800000" flipH="1" flipV="1">
                <a:off x="1082919" y="2205643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9B973A7-1C63-C24B-AD0C-873A7D4900AD}"/>
                  </a:ext>
                </a:extLst>
              </p:cNvPr>
              <p:cNvSpPr/>
              <p:nvPr/>
            </p:nvSpPr>
            <p:spPr>
              <a:xfrm>
                <a:off x="1502683" y="207116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F1D969F-7A7C-5644-B5B9-69F68249DC11}"/>
                  </a:ext>
                </a:extLst>
              </p:cNvPr>
              <p:cNvCxnSpPr>
                <a:stCxn id="55" idx="0"/>
                <a:endCxn id="55" idx="2"/>
              </p:cNvCxnSpPr>
              <p:nvPr/>
            </p:nvCxnSpPr>
            <p:spPr>
              <a:xfrm rot="16200000" flipH="1">
                <a:off x="1502683" y="220484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96CD40E-0281-4B44-A130-10178C2F55CF}"/>
                  </a:ext>
                </a:extLst>
              </p:cNvPr>
              <p:cNvCxnSpPr>
                <a:stCxn id="55" idx="1"/>
              </p:cNvCxnSpPr>
              <p:nvPr/>
            </p:nvCxnSpPr>
            <p:spPr>
              <a:xfrm rot="10800000" flipH="1" flipV="1">
                <a:off x="1502682" y="220484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102CDDA-DB22-894C-8EFD-68DC04349390}"/>
                  </a:ext>
                </a:extLst>
              </p:cNvPr>
              <p:cNvSpPr/>
              <p:nvPr/>
            </p:nvSpPr>
            <p:spPr>
              <a:xfrm>
                <a:off x="1082126" y="2491724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6C8FCFE-F44A-EC49-8E0F-203D4AEE29B2}"/>
                  </a:ext>
                </a:extLst>
              </p:cNvPr>
              <p:cNvCxnSpPr>
                <a:stCxn id="58" idx="0"/>
                <a:endCxn id="58" idx="2"/>
              </p:cNvCxnSpPr>
              <p:nvPr/>
            </p:nvCxnSpPr>
            <p:spPr>
              <a:xfrm rot="16200000" flipH="1">
                <a:off x="1082126" y="2625404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42C2191-0E43-1241-9D22-A69F1815A79F}"/>
                  </a:ext>
                </a:extLst>
              </p:cNvPr>
              <p:cNvCxnSpPr>
                <a:stCxn id="58" idx="1"/>
              </p:cNvCxnSpPr>
              <p:nvPr/>
            </p:nvCxnSpPr>
            <p:spPr>
              <a:xfrm rot="10800000" flipH="1" flipV="1">
                <a:off x="1082125" y="2625404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597093-1854-6A4A-BDAD-1462FCE95E25}"/>
                  </a:ext>
                </a:extLst>
              </p:cNvPr>
              <p:cNvSpPr/>
              <p:nvPr/>
            </p:nvSpPr>
            <p:spPr>
              <a:xfrm>
                <a:off x="1502681" y="249092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5A7B400-596A-8D48-9697-FB14399DE67B}"/>
                  </a:ext>
                </a:extLst>
              </p:cNvPr>
              <p:cNvCxnSpPr>
                <a:stCxn id="61" idx="0"/>
                <a:endCxn id="61" idx="2"/>
              </p:cNvCxnSpPr>
              <p:nvPr/>
            </p:nvCxnSpPr>
            <p:spPr>
              <a:xfrm rot="16200000" flipH="1">
                <a:off x="1502681" y="262460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2376ED6-363F-D04C-92F2-E51E81ACE16F}"/>
                  </a:ext>
                </a:extLst>
              </p:cNvPr>
              <p:cNvCxnSpPr>
                <a:stCxn id="61" idx="1"/>
              </p:cNvCxnSpPr>
              <p:nvPr/>
            </p:nvCxnSpPr>
            <p:spPr>
              <a:xfrm rot="10800000" flipH="1" flipV="1">
                <a:off x="1502680" y="262460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76DE8E9-C296-5D43-93A9-4AAAA27996DE}"/>
                  </a:ext>
                </a:extLst>
              </p:cNvPr>
              <p:cNvSpPr/>
              <p:nvPr/>
            </p:nvSpPr>
            <p:spPr>
              <a:xfrm>
                <a:off x="2130825" y="2249565"/>
                <a:ext cx="262467" cy="560610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wordArtVert" rtlCol="0" anchor="ctr"/>
              <a:lstStyle/>
              <a:p>
                <a:pPr algn="ctr"/>
                <a:r>
                  <a:rPr lang="en-US" sz="1400" dirty="0"/>
                  <a:t>GPU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8BDABF-3573-3F40-B73E-153C172DED0D}"/>
                  </a:ext>
                </a:extLst>
              </p:cNvPr>
              <p:cNvSpPr/>
              <p:nvPr/>
            </p:nvSpPr>
            <p:spPr>
              <a:xfrm>
                <a:off x="949240" y="1549723"/>
                <a:ext cx="972693" cy="27239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5856964-F907-4C49-8E11-6238FCFB3D84}"/>
                  </a:ext>
                </a:extLst>
              </p:cNvPr>
              <p:cNvSpPr/>
              <p:nvPr/>
            </p:nvSpPr>
            <p:spPr>
              <a:xfrm flipV="1">
                <a:off x="2130031" y="2011898"/>
                <a:ext cx="262467" cy="13606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FF3F925-FD57-4740-B1A7-6E6E39F4AFE4}"/>
                  </a:ext>
                </a:extLst>
              </p:cNvPr>
              <p:cNvCxnSpPr>
                <a:stCxn id="66" idx="0"/>
                <a:endCxn id="64" idx="0"/>
              </p:cNvCxnSpPr>
              <p:nvPr/>
            </p:nvCxnSpPr>
            <p:spPr>
              <a:xfrm rot="16200000" flipH="1">
                <a:off x="2210861" y="2198367"/>
                <a:ext cx="101602" cy="7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4A16FAA-217D-9D49-8E79-E0CFC8113653}"/>
                  </a:ext>
                </a:extLst>
              </p:cNvPr>
              <p:cNvCxnSpPr>
                <a:stCxn id="51" idx="3"/>
                <a:endCxn id="50" idx="1"/>
              </p:cNvCxnSpPr>
              <p:nvPr/>
            </p:nvCxnSpPr>
            <p:spPr>
              <a:xfrm>
                <a:off x="1921139" y="2432229"/>
                <a:ext cx="136261" cy="193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C8686A7-6096-0244-B29A-E1930C5E3318}"/>
                  </a:ext>
                </a:extLst>
              </p:cNvPr>
              <p:cNvCxnSpPr>
                <a:stCxn id="65" idx="2"/>
                <a:endCxn id="51" idx="0"/>
              </p:cNvCxnSpPr>
              <p:nvPr/>
            </p:nvCxnSpPr>
            <p:spPr>
              <a:xfrm rot="5400000">
                <a:off x="1377105" y="1879806"/>
                <a:ext cx="116171" cy="7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679C08B-E8BC-584D-B2C7-4463D62071AF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rot="5400000">
                <a:off x="1344039" y="3016922"/>
                <a:ext cx="181508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0440B1C-0FE3-024C-AD3B-2961C2729923}"/>
                </a:ext>
              </a:extLst>
            </p:cNvPr>
            <p:cNvGrpSpPr/>
            <p:nvPr/>
          </p:nvGrpSpPr>
          <p:grpSpPr>
            <a:xfrm>
              <a:off x="7886014" y="2006545"/>
              <a:ext cx="1506887" cy="1558747"/>
              <a:chOff x="948446" y="1549723"/>
              <a:chExt cx="1506887" cy="1558747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1E3342C-9070-AB43-8356-CAC5AC0A5669}"/>
                  </a:ext>
                </a:extLst>
              </p:cNvPr>
              <p:cNvSpPr/>
              <p:nvPr/>
            </p:nvSpPr>
            <p:spPr>
              <a:xfrm>
                <a:off x="2057400" y="1938867"/>
                <a:ext cx="397933" cy="990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8548ED-24BF-6C4B-92C3-D30EF34A22DE}"/>
                  </a:ext>
                </a:extLst>
              </p:cNvPr>
              <p:cNvSpPr/>
              <p:nvPr/>
            </p:nvSpPr>
            <p:spPr>
              <a:xfrm>
                <a:off x="948446" y="1938289"/>
                <a:ext cx="972693" cy="98787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C5B1AFA-E27B-D549-9FBC-E1F907E37F7F}"/>
                  </a:ext>
                </a:extLst>
              </p:cNvPr>
              <p:cNvSpPr/>
              <p:nvPr/>
            </p:nvSpPr>
            <p:spPr>
              <a:xfrm>
                <a:off x="1082920" y="2071963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B01F629-A71B-E24E-98D4-142ADE3C5567}"/>
                  </a:ext>
                </a:extLst>
              </p:cNvPr>
              <p:cNvCxnSpPr>
                <a:stCxn id="74" idx="0"/>
                <a:endCxn id="74" idx="2"/>
              </p:cNvCxnSpPr>
              <p:nvPr/>
            </p:nvCxnSpPr>
            <p:spPr>
              <a:xfrm rot="16200000" flipH="1">
                <a:off x="1082920" y="2205643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D37F649-03B4-8745-A881-825106EDCAAE}"/>
                  </a:ext>
                </a:extLst>
              </p:cNvPr>
              <p:cNvCxnSpPr>
                <a:stCxn id="74" idx="1"/>
              </p:cNvCxnSpPr>
              <p:nvPr/>
            </p:nvCxnSpPr>
            <p:spPr>
              <a:xfrm rot="10800000" flipH="1" flipV="1">
                <a:off x="1082919" y="2205643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0491ACA-78C4-D64D-8FCC-9CA676BBEC16}"/>
                  </a:ext>
                </a:extLst>
              </p:cNvPr>
              <p:cNvSpPr/>
              <p:nvPr/>
            </p:nvSpPr>
            <p:spPr>
              <a:xfrm>
                <a:off x="1502683" y="207116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9378F80-9F58-8648-A8DA-CDE718DCFD93}"/>
                  </a:ext>
                </a:extLst>
              </p:cNvPr>
              <p:cNvCxnSpPr>
                <a:stCxn id="77" idx="0"/>
                <a:endCxn id="77" idx="2"/>
              </p:cNvCxnSpPr>
              <p:nvPr/>
            </p:nvCxnSpPr>
            <p:spPr>
              <a:xfrm rot="16200000" flipH="1">
                <a:off x="1502683" y="220484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1C0CCE4-77FA-8147-B6B0-8B941FA18230}"/>
                  </a:ext>
                </a:extLst>
              </p:cNvPr>
              <p:cNvCxnSpPr>
                <a:stCxn id="77" idx="1"/>
              </p:cNvCxnSpPr>
              <p:nvPr/>
            </p:nvCxnSpPr>
            <p:spPr>
              <a:xfrm rot="10800000" flipH="1" flipV="1">
                <a:off x="1502682" y="220484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E3EB61A-9275-F043-B210-6D217114BE0F}"/>
                  </a:ext>
                </a:extLst>
              </p:cNvPr>
              <p:cNvSpPr/>
              <p:nvPr/>
            </p:nvSpPr>
            <p:spPr>
              <a:xfrm>
                <a:off x="1082126" y="2491724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859D062-6E87-6545-B5C4-3AD025E0B983}"/>
                  </a:ext>
                </a:extLst>
              </p:cNvPr>
              <p:cNvCxnSpPr>
                <a:stCxn id="80" idx="0"/>
                <a:endCxn id="80" idx="2"/>
              </p:cNvCxnSpPr>
              <p:nvPr/>
            </p:nvCxnSpPr>
            <p:spPr>
              <a:xfrm rot="16200000" flipH="1">
                <a:off x="1082126" y="2625404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030B5B0-9E3F-5F4F-8C47-ECCEF7A194B2}"/>
                  </a:ext>
                </a:extLst>
              </p:cNvPr>
              <p:cNvCxnSpPr>
                <a:stCxn id="80" idx="1"/>
              </p:cNvCxnSpPr>
              <p:nvPr/>
            </p:nvCxnSpPr>
            <p:spPr>
              <a:xfrm rot="10800000" flipH="1" flipV="1">
                <a:off x="1082125" y="2625404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6259A9F-E822-8543-8B5E-06292C36A849}"/>
                  </a:ext>
                </a:extLst>
              </p:cNvPr>
              <p:cNvSpPr/>
              <p:nvPr/>
            </p:nvSpPr>
            <p:spPr>
              <a:xfrm>
                <a:off x="1502681" y="249092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93323CA-612A-9640-AF3F-894531B32055}"/>
                  </a:ext>
                </a:extLst>
              </p:cNvPr>
              <p:cNvCxnSpPr>
                <a:stCxn id="83" idx="0"/>
                <a:endCxn id="83" idx="2"/>
              </p:cNvCxnSpPr>
              <p:nvPr/>
            </p:nvCxnSpPr>
            <p:spPr>
              <a:xfrm rot="16200000" flipH="1">
                <a:off x="1502681" y="262460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792C801-3491-1441-AEC7-E8FDF58791CD}"/>
                  </a:ext>
                </a:extLst>
              </p:cNvPr>
              <p:cNvCxnSpPr>
                <a:stCxn id="83" idx="1"/>
              </p:cNvCxnSpPr>
              <p:nvPr/>
            </p:nvCxnSpPr>
            <p:spPr>
              <a:xfrm rot="10800000" flipH="1" flipV="1">
                <a:off x="1502680" y="262460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F2E766E-46E1-7A49-8C47-76A7237AE7F9}"/>
                  </a:ext>
                </a:extLst>
              </p:cNvPr>
              <p:cNvSpPr/>
              <p:nvPr/>
            </p:nvSpPr>
            <p:spPr>
              <a:xfrm>
                <a:off x="2130825" y="2249565"/>
                <a:ext cx="262467" cy="560610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wordArtVert" rtlCol="0" anchor="ctr"/>
              <a:lstStyle/>
              <a:p>
                <a:pPr algn="ctr"/>
                <a:r>
                  <a:rPr lang="en-US" sz="1400" dirty="0"/>
                  <a:t>GPU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747B3AA-5A94-3742-8E08-B328B488379B}"/>
                  </a:ext>
                </a:extLst>
              </p:cNvPr>
              <p:cNvSpPr/>
              <p:nvPr/>
            </p:nvSpPr>
            <p:spPr>
              <a:xfrm>
                <a:off x="949240" y="1549723"/>
                <a:ext cx="972693" cy="27239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0EF6CD9-9BC8-CD4C-B58C-04BCA00D331F}"/>
                  </a:ext>
                </a:extLst>
              </p:cNvPr>
              <p:cNvSpPr/>
              <p:nvPr/>
            </p:nvSpPr>
            <p:spPr>
              <a:xfrm flipV="1">
                <a:off x="2130031" y="2011898"/>
                <a:ext cx="262467" cy="13606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C445E8D-4A58-DA4D-AD9F-CFE1BEAEFD3F}"/>
                  </a:ext>
                </a:extLst>
              </p:cNvPr>
              <p:cNvCxnSpPr>
                <a:stCxn id="88" idx="0"/>
                <a:endCxn id="86" idx="0"/>
              </p:cNvCxnSpPr>
              <p:nvPr/>
            </p:nvCxnSpPr>
            <p:spPr>
              <a:xfrm rot="16200000" flipH="1">
                <a:off x="2210861" y="2198367"/>
                <a:ext cx="101602" cy="7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DE2DCA8-EC14-2F43-93FD-7E3E11B1D84A}"/>
                  </a:ext>
                </a:extLst>
              </p:cNvPr>
              <p:cNvCxnSpPr>
                <a:stCxn id="73" idx="3"/>
                <a:endCxn id="72" idx="1"/>
              </p:cNvCxnSpPr>
              <p:nvPr/>
            </p:nvCxnSpPr>
            <p:spPr>
              <a:xfrm>
                <a:off x="1921139" y="2432229"/>
                <a:ext cx="136261" cy="193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80E197D-2838-3D49-A854-2129153E815A}"/>
                  </a:ext>
                </a:extLst>
              </p:cNvPr>
              <p:cNvCxnSpPr>
                <a:stCxn id="87" idx="2"/>
                <a:endCxn id="73" idx="0"/>
              </p:cNvCxnSpPr>
              <p:nvPr/>
            </p:nvCxnSpPr>
            <p:spPr>
              <a:xfrm rot="5400000">
                <a:off x="1377105" y="1879806"/>
                <a:ext cx="116171" cy="7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0F10122-8E66-EA4B-BA6C-122AE8CFBA9F}"/>
                  </a:ext>
                </a:extLst>
              </p:cNvPr>
              <p:cNvCxnSpPr>
                <a:stCxn id="73" idx="2"/>
              </p:cNvCxnSpPr>
              <p:nvPr/>
            </p:nvCxnSpPr>
            <p:spPr>
              <a:xfrm rot="5400000">
                <a:off x="1344039" y="3016922"/>
                <a:ext cx="181508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77827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18AB-502D-1248-9391-595D9277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Programming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2227A-829F-7642-89E7-0D5E70BDE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Parallelism</a:t>
            </a:r>
          </a:p>
          <a:p>
            <a:pPr lvl="1"/>
            <a:r>
              <a:rPr lang="en-US" dirty="0"/>
              <a:t>Each processor performs the same task on different data</a:t>
            </a:r>
          </a:p>
          <a:p>
            <a:pPr lvl="1"/>
            <a:endParaRPr lang="en-US" dirty="0"/>
          </a:p>
          <a:p>
            <a:r>
              <a:rPr lang="en-US" dirty="0"/>
              <a:t>Task Parallelism</a:t>
            </a:r>
          </a:p>
          <a:p>
            <a:pPr lvl="1"/>
            <a:r>
              <a:rPr lang="en-US" dirty="0"/>
              <a:t>Each processor performs a different task on the same data (or on different data)</a:t>
            </a:r>
          </a:p>
          <a:p>
            <a:pPr lvl="1"/>
            <a:endParaRPr lang="en-US" dirty="0"/>
          </a:p>
          <a:p>
            <a:r>
              <a:rPr lang="en-US" dirty="0"/>
              <a:t>Most applications fall between these two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1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6A9B-D742-FA40-9A71-AAA30EF5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60204-1D73-1840-8197-2CBB609E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Introduction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Theoretical background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Types of parallel computing systems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Programming models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Examples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Hands-on session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ED39-EFF2-3546-96D3-8F350D4A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Parallel Programming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AC2F-8512-DD42-BA94-51C05115D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79" y="1690688"/>
            <a:ext cx="10515600" cy="1033811"/>
          </a:xfrm>
        </p:spPr>
        <p:txBody>
          <a:bodyPr/>
          <a:lstStyle/>
          <a:p>
            <a:r>
              <a:rPr lang="en-US" sz="2400" dirty="0"/>
              <a:t>One code will run on 2 CPUs</a:t>
            </a:r>
          </a:p>
          <a:p>
            <a:r>
              <a:rPr lang="en-US" sz="2400" dirty="0"/>
              <a:t>Program has array of data to be operated on 2 CPUs, array is split into two parts.</a:t>
            </a:r>
          </a:p>
          <a:p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1D82F50-250E-4845-B2FE-27256BEC7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42" y="2893641"/>
            <a:ext cx="2438400" cy="378565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program: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… 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if CPU=a then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   </a:t>
            </a:r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low_limit</a:t>
            </a:r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=1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   </a:t>
            </a:r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upper_limit</a:t>
            </a:r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=50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elseif CPU=b then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   </a:t>
            </a:r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low_limit</a:t>
            </a:r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=51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   </a:t>
            </a:r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upper_limit</a:t>
            </a:r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=100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end if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do I = </a:t>
            </a:r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low_limit</a:t>
            </a:r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upper_limit</a:t>
            </a:r>
            <a:endParaRPr lang="en-US" sz="1600" b="0" dirty="0">
              <a:solidFill>
                <a:srgbClr val="000000"/>
              </a:solidFill>
              <a:latin typeface="Courier New" pitchFamily="-111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   work on A(I)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end do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...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end program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EF7E75B5-07E5-1C4B-910F-B298B55F7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379" y="3070578"/>
            <a:ext cx="812800" cy="349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Times New Roman" pitchFamily="-111" charset="0"/>
              </a:rPr>
              <a:t>CPU A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78BF758C-6F1A-A843-9C2D-5E7324507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904" y="3056291"/>
            <a:ext cx="800100" cy="349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Times New Roman" pitchFamily="-111" charset="0"/>
              </a:rPr>
              <a:t>CPU B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4A3BB190-7415-3F45-A36F-59728228E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79" y="3451578"/>
            <a:ext cx="2819400" cy="25495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program: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…</a:t>
            </a:r>
          </a:p>
          <a:p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low_limit</a:t>
            </a:r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=</a:t>
            </a:r>
            <a:r>
              <a:rPr lang="en-US" sz="1600" b="0" dirty="0">
                <a:solidFill>
                  <a:srgbClr val="C00000"/>
                </a:solidFill>
                <a:latin typeface="Courier New" pitchFamily="-111" charset="0"/>
              </a:rPr>
              <a:t>1</a:t>
            </a:r>
          </a:p>
          <a:p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upper_limit</a:t>
            </a:r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=</a:t>
            </a:r>
            <a:r>
              <a:rPr lang="en-US" sz="1600" b="0" dirty="0">
                <a:solidFill>
                  <a:srgbClr val="C00000"/>
                </a:solidFill>
                <a:latin typeface="Courier New" pitchFamily="-111" charset="0"/>
              </a:rPr>
              <a:t>50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do I= </a:t>
            </a:r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low_limit</a:t>
            </a:r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upper_limit</a:t>
            </a:r>
            <a:endParaRPr lang="en-US" sz="1600" b="0" dirty="0">
              <a:solidFill>
                <a:srgbClr val="000000"/>
              </a:solidFill>
              <a:latin typeface="Courier New" pitchFamily="-111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   work on A(I)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end do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…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end program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3FEC65C5-5BCD-A14F-A44E-DE1AF65AA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2579" y="3451578"/>
            <a:ext cx="2743200" cy="25495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program: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…</a:t>
            </a:r>
          </a:p>
          <a:p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low_limit</a:t>
            </a:r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=</a:t>
            </a:r>
            <a:r>
              <a:rPr lang="en-US" sz="1600" b="0" dirty="0">
                <a:solidFill>
                  <a:srgbClr val="00B050"/>
                </a:solidFill>
                <a:latin typeface="Courier New" pitchFamily="-111" charset="0"/>
              </a:rPr>
              <a:t>51</a:t>
            </a:r>
          </a:p>
          <a:p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upper_limit</a:t>
            </a:r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=</a:t>
            </a:r>
            <a:r>
              <a:rPr lang="en-US" sz="1600" b="0" dirty="0">
                <a:solidFill>
                  <a:srgbClr val="00B050"/>
                </a:solidFill>
                <a:latin typeface="Courier New" pitchFamily="-111" charset="0"/>
              </a:rPr>
              <a:t>100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do I= </a:t>
            </a:r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low_limit</a:t>
            </a:r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latin typeface="Courier New" pitchFamily="-111" charset="0"/>
              </a:rPr>
              <a:t>upper_limit</a:t>
            </a:r>
            <a:endParaRPr lang="en-US" sz="1600" b="0" dirty="0">
              <a:solidFill>
                <a:srgbClr val="000000"/>
              </a:solidFill>
              <a:latin typeface="Courier New" pitchFamily="-111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   work on A(I)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end do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…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itchFamily="-111" charset="0"/>
              </a:rPr>
              <a:t>end program</a:t>
            </a:r>
          </a:p>
        </p:txBody>
      </p:sp>
    </p:spTree>
    <p:extLst>
      <p:ext uri="{BB962C8B-B14F-4D97-AF65-F5344CB8AC3E}">
        <p14:creationId xmlns:p14="http://schemas.microsoft.com/office/powerpoint/2010/main" val="107087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95AC-E066-694F-9823-EC687FFC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Parallel Programming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FD102-DDD4-4B41-B6AC-E38C1C8E5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050"/>
          </a:xfrm>
        </p:spPr>
        <p:txBody>
          <a:bodyPr/>
          <a:lstStyle/>
          <a:p>
            <a:r>
              <a:rPr lang="en-US" sz="2400" dirty="0"/>
              <a:t>One code will run on 2 CPUs</a:t>
            </a:r>
          </a:p>
          <a:p>
            <a:r>
              <a:rPr lang="en-US" sz="2400" dirty="0"/>
              <a:t>Program has 2 tasks (a and b) to be done by 2 CPUs</a:t>
            </a:r>
          </a:p>
          <a:p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5A5516B-03D3-E941-ACB0-255238ABB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3872" y="2975675"/>
            <a:ext cx="2528256" cy="338554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Courier New" pitchFamily="-111" charset="0"/>
              </a:rPr>
              <a:t>program.c</a:t>
            </a:r>
            <a:r>
              <a:rPr lang="en-US" b="0" dirty="0">
                <a:solidFill>
                  <a:srgbClr val="000000"/>
                </a:solidFill>
                <a:latin typeface="Courier New" pitchFamily="-111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itchFamily="-111" charset="0"/>
              </a:rPr>
              <a:t>… 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itchFamily="-111" charset="0"/>
              </a:rPr>
              <a:t>initialize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itchFamily="-111" charset="0"/>
              </a:rPr>
              <a:t>...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itchFamily="-111" charset="0"/>
              </a:rPr>
              <a:t>if CPU=a then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itchFamily="-111" charset="0"/>
              </a:rPr>
              <a:t>   do task </a:t>
            </a:r>
            <a:r>
              <a:rPr lang="en-US" b="0" dirty="0">
                <a:solidFill>
                  <a:srgbClr val="C00000"/>
                </a:solidFill>
                <a:latin typeface="Courier New" pitchFamily="-111" charset="0"/>
              </a:rPr>
              <a:t>a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itchFamily="-111" charset="0"/>
              </a:rPr>
              <a:t>elseif CPU=b then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itchFamily="-111" charset="0"/>
              </a:rPr>
              <a:t>   do task </a:t>
            </a:r>
            <a:r>
              <a:rPr lang="en-US" b="0" dirty="0">
                <a:solidFill>
                  <a:srgbClr val="00B050"/>
                </a:solidFill>
                <a:latin typeface="Courier New" pitchFamily="-111" charset="0"/>
              </a:rPr>
              <a:t>b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itchFamily="-111" charset="0"/>
              </a:rPr>
              <a:t>end if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itchFamily="-111" charset="0"/>
              </a:rPr>
              <a:t>….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itchFamily="-111" charset="0"/>
              </a:rPr>
              <a:t>end program</a:t>
            </a:r>
          </a:p>
          <a:p>
            <a:endParaRPr lang="en-US" sz="1600" b="0" dirty="0">
              <a:solidFill>
                <a:srgbClr val="000000"/>
              </a:solidFill>
              <a:latin typeface="Courier New" pitchFamily="-111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28B61783-CEA7-6747-B895-4F0D511E6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793" y="3090566"/>
            <a:ext cx="812800" cy="349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Times New Roman" pitchFamily="-111" charset="0"/>
              </a:rPr>
              <a:t>CPU A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B3DAD8EE-2BE1-F34B-84F0-B56DD1928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793" y="3090566"/>
            <a:ext cx="800100" cy="349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Times New Roman" pitchFamily="-111" charset="0"/>
              </a:rPr>
              <a:t>CPU B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2708C631-C263-7045-AAC9-27581F0F9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793" y="3471566"/>
            <a:ext cx="2362200" cy="224676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latin typeface="Courier New" pitchFamily="-111" charset="0"/>
              </a:rPr>
              <a:t>program.c</a:t>
            </a:r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…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initialize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…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do </a:t>
            </a:r>
            <a:r>
              <a:rPr lang="en-US" sz="2000" dirty="0">
                <a:solidFill>
                  <a:srgbClr val="000000"/>
                </a:solidFill>
                <a:latin typeface="Courier New" pitchFamily="-111" charset="0"/>
              </a:rPr>
              <a:t>task </a:t>
            </a:r>
            <a:r>
              <a:rPr lang="en-US" sz="2000" dirty="0">
                <a:solidFill>
                  <a:srgbClr val="C00000"/>
                </a:solidFill>
                <a:latin typeface="Courier New" pitchFamily="-111" charset="0"/>
              </a:rPr>
              <a:t>a</a:t>
            </a:r>
            <a:endParaRPr lang="en-US" sz="2000" b="0" dirty="0">
              <a:solidFill>
                <a:srgbClr val="C00000"/>
              </a:solidFill>
              <a:latin typeface="Courier New" pitchFamily="-111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…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end program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124AB8CA-5640-034F-89D7-262A13BD1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4793" y="3471566"/>
            <a:ext cx="2514600" cy="224676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latin typeface="Courier New" pitchFamily="-111" charset="0"/>
              </a:rPr>
              <a:t>program.c</a:t>
            </a:r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…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initialize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…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do </a:t>
            </a:r>
            <a:r>
              <a:rPr lang="en-US" sz="2000" dirty="0">
                <a:solidFill>
                  <a:srgbClr val="000000"/>
                </a:solidFill>
                <a:latin typeface="Courier New" pitchFamily="-111" charset="0"/>
              </a:rPr>
              <a:t>task </a:t>
            </a:r>
            <a:r>
              <a:rPr lang="en-US" sz="2000" dirty="0">
                <a:solidFill>
                  <a:srgbClr val="00B050"/>
                </a:solidFill>
                <a:latin typeface="Courier New" pitchFamily="-111" charset="0"/>
              </a:rPr>
              <a:t>b</a:t>
            </a:r>
            <a:endParaRPr lang="en-US" sz="2000" b="0" dirty="0">
              <a:solidFill>
                <a:srgbClr val="00B050"/>
              </a:solidFill>
              <a:latin typeface="Courier New" pitchFamily="-111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…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urier New" pitchFamily="-111" charset="0"/>
              </a:rPr>
              <a:t>end program</a:t>
            </a:r>
          </a:p>
        </p:txBody>
      </p:sp>
    </p:spTree>
    <p:extLst>
      <p:ext uri="{BB962C8B-B14F-4D97-AF65-F5344CB8AC3E}">
        <p14:creationId xmlns:p14="http://schemas.microsoft.com/office/powerpoint/2010/main" val="355651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C9DC-09B5-A34A-83DE-026CD435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/>
              <a:t>ingle </a:t>
            </a:r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/>
              <a:t>rogram </a:t>
            </a:r>
            <a:r>
              <a:rPr lang="en-US" dirty="0">
                <a:solidFill>
                  <a:srgbClr val="C00000"/>
                </a:solidFill>
              </a:rPr>
              <a:t>M</a:t>
            </a:r>
            <a:r>
              <a:rPr lang="en-US" dirty="0"/>
              <a:t>ultiple </a:t>
            </a:r>
            <a:r>
              <a:rPr lang="en-US" dirty="0">
                <a:solidFill>
                  <a:srgbClr val="C00000"/>
                </a:solidFill>
              </a:rPr>
              <a:t>D</a:t>
            </a:r>
            <a:r>
              <a:rPr lang="en-US" dirty="0"/>
              <a:t>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82A47-E1AF-E848-85BD-60FF8A69D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SPMD: dominant programming model for shared and distributed memory machines.</a:t>
            </a:r>
          </a:p>
          <a:p>
            <a:pPr lvl="1"/>
            <a:r>
              <a:rPr lang="en-US" sz="2000" dirty="0"/>
              <a:t>One source code is written</a:t>
            </a:r>
          </a:p>
          <a:p>
            <a:pPr lvl="1"/>
            <a:r>
              <a:rPr lang="en-US" sz="2000" dirty="0"/>
              <a:t>Code can have conditional execution based on which processor is executing the copy</a:t>
            </a:r>
          </a:p>
          <a:p>
            <a:pPr lvl="1"/>
            <a:r>
              <a:rPr lang="en-US" sz="2000" dirty="0"/>
              <a:t>All copies of code start simultaneously and communicate and sync with each other periodically</a:t>
            </a:r>
          </a:p>
          <a:p>
            <a:pPr lvl="1"/>
            <a:endParaRPr lang="en-US" sz="2000" dirty="0"/>
          </a:p>
          <a:p>
            <a:r>
              <a:rPr lang="en-US" sz="2400" dirty="0"/>
              <a:t>MPMD: more general, and possible in hardware, but no system/programming software enables 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7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D0B2-7E2B-2442-888F-755D6A2C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C5D1B-74F6-764C-AAB8-60A2AFA34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8136"/>
            <a:ext cx="10515600" cy="558827"/>
          </a:xfrm>
        </p:spPr>
        <p:txBody>
          <a:bodyPr/>
          <a:lstStyle/>
          <a:p>
            <a:r>
              <a:rPr lang="en-US" dirty="0"/>
              <a:t>Ideal programming model in multi-node system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2D549-17E2-A746-8D72-1D349A024081}"/>
              </a:ext>
            </a:extLst>
          </p:cNvPr>
          <p:cNvSpPr/>
          <p:nvPr/>
        </p:nvSpPr>
        <p:spPr>
          <a:xfrm>
            <a:off x="4922035" y="1594381"/>
            <a:ext cx="1432294" cy="4392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source.c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F72CB-9066-9B4D-9F66-EFD30CBB6D6B}"/>
              </a:ext>
            </a:extLst>
          </p:cNvPr>
          <p:cNvSpPr/>
          <p:nvPr/>
        </p:nvSpPr>
        <p:spPr>
          <a:xfrm>
            <a:off x="8154624" y="4142639"/>
            <a:ext cx="1432294" cy="439218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FE20D3-9775-594F-A7FB-E0D98E79434C}"/>
              </a:ext>
            </a:extLst>
          </p:cNvPr>
          <p:cNvSpPr/>
          <p:nvPr/>
        </p:nvSpPr>
        <p:spPr>
          <a:xfrm>
            <a:off x="6006183" y="4142639"/>
            <a:ext cx="1432294" cy="439218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37C0E4-BB37-6743-AB91-54857185F57D}"/>
              </a:ext>
            </a:extLst>
          </p:cNvPr>
          <p:cNvSpPr/>
          <p:nvPr/>
        </p:nvSpPr>
        <p:spPr>
          <a:xfrm>
            <a:off x="3857742" y="4141051"/>
            <a:ext cx="1432294" cy="439218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AF2C5E-9E43-BB42-8260-4FABE531A865}"/>
              </a:ext>
            </a:extLst>
          </p:cNvPr>
          <p:cNvSpPr/>
          <p:nvPr/>
        </p:nvSpPr>
        <p:spPr>
          <a:xfrm>
            <a:off x="1712565" y="4142639"/>
            <a:ext cx="1432294" cy="439218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 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5036F5-655C-0D45-8D21-DCBD3302C197}"/>
              </a:ext>
            </a:extLst>
          </p:cNvPr>
          <p:cNvSpPr/>
          <p:nvPr/>
        </p:nvSpPr>
        <p:spPr>
          <a:xfrm>
            <a:off x="1712564" y="3188932"/>
            <a:ext cx="1432294" cy="8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source.c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0D9184-C127-0D4D-8493-D8CFAB4A9577}"/>
              </a:ext>
            </a:extLst>
          </p:cNvPr>
          <p:cNvSpPr/>
          <p:nvPr/>
        </p:nvSpPr>
        <p:spPr>
          <a:xfrm>
            <a:off x="3857741" y="3188932"/>
            <a:ext cx="1432294" cy="8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source.c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CB00F-846F-3645-9884-B0D707C25FA2}"/>
              </a:ext>
            </a:extLst>
          </p:cNvPr>
          <p:cNvSpPr/>
          <p:nvPr/>
        </p:nvSpPr>
        <p:spPr>
          <a:xfrm>
            <a:off x="6006182" y="3188932"/>
            <a:ext cx="1432294" cy="8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source.c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0FB28D-81AE-474B-8F52-D3AA7A80BFDB}"/>
              </a:ext>
            </a:extLst>
          </p:cNvPr>
          <p:cNvSpPr/>
          <p:nvPr/>
        </p:nvSpPr>
        <p:spPr>
          <a:xfrm>
            <a:off x="8154623" y="3188932"/>
            <a:ext cx="1432294" cy="8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source.c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EE2D97-70F7-2C4F-9052-7780F4FE3C11}"/>
              </a:ext>
            </a:extLst>
          </p:cNvPr>
          <p:cNvCxnSpPr/>
          <p:nvPr/>
        </p:nvCxnSpPr>
        <p:spPr>
          <a:xfrm rot="10800000" flipV="1">
            <a:off x="2945472" y="2148177"/>
            <a:ext cx="1804688" cy="840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AA09DD-9ADC-D243-B9AE-2742B5151B69}"/>
              </a:ext>
            </a:extLst>
          </p:cNvPr>
          <p:cNvCxnSpPr/>
          <p:nvPr/>
        </p:nvCxnSpPr>
        <p:spPr>
          <a:xfrm rot="10800000" flipH="1" flipV="1">
            <a:off x="6536132" y="2148177"/>
            <a:ext cx="1804688" cy="840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1C852C-341E-B54E-9D30-616BC5C836D8}"/>
              </a:ext>
            </a:extLst>
          </p:cNvPr>
          <p:cNvCxnSpPr/>
          <p:nvPr/>
        </p:nvCxnSpPr>
        <p:spPr>
          <a:xfrm rot="5400000">
            <a:off x="4599976" y="2298363"/>
            <a:ext cx="840242" cy="53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9D2166-8D24-074D-93B4-14BB1B04BDF3}"/>
              </a:ext>
            </a:extLst>
          </p:cNvPr>
          <p:cNvCxnSpPr/>
          <p:nvPr/>
        </p:nvCxnSpPr>
        <p:spPr>
          <a:xfrm rot="16200000" flipH="1">
            <a:off x="5846074" y="2298362"/>
            <a:ext cx="840242" cy="53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3E1607-82B7-6245-9FB5-C68D652F0872}"/>
              </a:ext>
            </a:extLst>
          </p:cNvPr>
          <p:cNvSpPr/>
          <p:nvPr/>
        </p:nvSpPr>
        <p:spPr>
          <a:xfrm>
            <a:off x="1712564" y="4753250"/>
            <a:ext cx="7874353" cy="4392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Network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1AE619-919C-5F49-81F0-EDF92B68C051}"/>
              </a:ext>
            </a:extLst>
          </p:cNvPr>
          <p:cNvCxnSpPr>
            <a:stCxn id="8" idx="2"/>
          </p:cNvCxnSpPr>
          <p:nvPr/>
        </p:nvCxnSpPr>
        <p:spPr>
          <a:xfrm rot="5400000">
            <a:off x="2338808" y="4663345"/>
            <a:ext cx="171393" cy="8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6773A9-15FA-9B41-8E8F-C6CF4F6CF210}"/>
              </a:ext>
            </a:extLst>
          </p:cNvPr>
          <p:cNvCxnSpPr/>
          <p:nvPr/>
        </p:nvCxnSpPr>
        <p:spPr>
          <a:xfrm rot="5400000">
            <a:off x="4496796" y="4663345"/>
            <a:ext cx="171393" cy="8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67A618-6977-4448-98BE-098ABA9B23B1}"/>
              </a:ext>
            </a:extLst>
          </p:cNvPr>
          <p:cNvCxnSpPr/>
          <p:nvPr/>
        </p:nvCxnSpPr>
        <p:spPr>
          <a:xfrm rot="5400000">
            <a:off x="6637951" y="4663345"/>
            <a:ext cx="171393" cy="8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37BF5D-752E-A346-9AB7-C841A495752B}"/>
              </a:ext>
            </a:extLst>
          </p:cNvPr>
          <p:cNvCxnSpPr/>
          <p:nvPr/>
        </p:nvCxnSpPr>
        <p:spPr>
          <a:xfrm rot="5400000">
            <a:off x="8793676" y="4663345"/>
            <a:ext cx="171393" cy="8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7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9608-7943-BB45-B076-52996616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8C20-A41B-BC40-9AB6-AA58C5BA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For distributed memory systems, the ‘whole’ grid or sum of particles is decomposed to the individual processors</a:t>
            </a:r>
          </a:p>
          <a:p>
            <a:pPr lvl="1"/>
            <a:r>
              <a:rPr lang="en-US" sz="2000" dirty="0"/>
              <a:t>Each CPU works on its section of the problem</a:t>
            </a:r>
          </a:p>
          <a:p>
            <a:pPr lvl="1"/>
            <a:r>
              <a:rPr lang="en-US" sz="2000" dirty="0"/>
              <a:t>CPUs/Nodes can exchange information</a:t>
            </a:r>
          </a:p>
          <a:p>
            <a:endParaRPr 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2B49DBB4-5A83-E04E-86A6-7983FF7FE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2526" y="3310394"/>
            <a:ext cx="227337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Times New Roman" charset="0"/>
              </a:rPr>
              <a:t>Grid of Problem to be solved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0D3E54C-9D5C-1B4F-BE8C-37425B523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26" y="3615194"/>
            <a:ext cx="28194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CPU #1 works on this area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of the problem</a:t>
            </a:r>
            <a:endParaRPr lang="en-US" sz="1000" b="0" dirty="0">
              <a:solidFill>
                <a:srgbClr val="0070C0"/>
              </a:solidFill>
              <a:latin typeface="Times New Roman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E175B02-9CC9-9946-9613-F72EEAF0E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26" y="4910594"/>
            <a:ext cx="28194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CPU #3 works on this area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of the problem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7CE50FE-E8D4-7847-B5F0-5A90FF432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126" y="4910594"/>
            <a:ext cx="28194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charset="0"/>
              </a:rPr>
              <a:t>   </a:t>
            </a:r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CPU #4 works on this area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of the problem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BAE5FFE-59F7-AD41-8730-889A38B0A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126" y="3615194"/>
            <a:ext cx="28194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charset="0"/>
              </a:rPr>
              <a:t>   </a:t>
            </a:r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CPU #2 works on this area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of the problem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BE834ACF-3AE8-3643-9F3E-0B61A05B20AF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2618601" y="4715332"/>
            <a:ext cx="2730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Times New Roman" charset="0"/>
              </a:rPr>
              <a:t>y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D06E1FB1-E640-674E-8571-2908954DE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9726" y="3767594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08AE2C63-E2D4-2044-8998-8F7811063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9726" y="4986794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BF1D0AD7-337F-3A49-B528-01C755300D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6326" y="6205994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FB91DE92-1025-F140-9B74-2F9B1A46FC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10726" y="6205994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7BC90F21-90A0-7045-8C64-9EA615FCDC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7726" y="5443994"/>
            <a:ext cx="381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8FDB818A-2639-0F4D-A57F-F0D73DE25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015" y="3824248"/>
            <a:ext cx="91403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information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exchange</a:t>
            </a:r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BD42CDA4-69FA-0243-9810-B6C3CABE1E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7726" y="4300994"/>
            <a:ext cx="381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4A2F1E41-AF3B-F04F-B8C2-FAA12688B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381" y="4677529"/>
            <a:ext cx="91403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information</a:t>
            </a:r>
          </a:p>
          <a:p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exchange</a:t>
            </a:r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1D8A458F-D9C2-9449-9F73-1F4E8C6A69B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483914" y="4910594"/>
            <a:ext cx="381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BB09E8A8-0421-904A-A67E-BCCFD1661D02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984226" y="4905832"/>
            <a:ext cx="381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85C96199-7AB6-9846-A4F4-A6948FF21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21" y="4673640"/>
            <a:ext cx="91403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information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exchange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45CA9CA0-E884-354B-932C-61F67C5ED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257" y="5482094"/>
            <a:ext cx="91403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information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exchange</a:t>
            </a:r>
          </a:p>
        </p:txBody>
      </p:sp>
    </p:spTree>
    <p:extLst>
      <p:ext uri="{BB962C8B-B14F-4D97-AF65-F5344CB8AC3E}">
        <p14:creationId xmlns:p14="http://schemas.microsoft.com/office/powerpoint/2010/main" val="231474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D92EE5A-E269-384F-8113-6CE56903FEED}"/>
              </a:ext>
            </a:extLst>
          </p:cNvPr>
          <p:cNvGrpSpPr/>
          <p:nvPr/>
        </p:nvGrpSpPr>
        <p:grpSpPr>
          <a:xfrm>
            <a:off x="3562658" y="3934470"/>
            <a:ext cx="4383861" cy="2558405"/>
            <a:chOff x="8591261" y="3961058"/>
            <a:chExt cx="4383861" cy="25584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EA22A-C1BA-2541-ABE9-B90A9846A30B}"/>
                </a:ext>
              </a:extLst>
            </p:cNvPr>
            <p:cNvSpPr/>
            <p:nvPr/>
          </p:nvSpPr>
          <p:spPr>
            <a:xfrm>
              <a:off x="8936522" y="3961058"/>
              <a:ext cx="4038600" cy="22098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 Box 43">
              <a:extLst>
                <a:ext uri="{FF2B5EF4-FFF2-40B4-BE49-F238E27FC236}">
                  <a16:creationId xmlns:a16="http://schemas.microsoft.com/office/drawing/2014/main" id="{ECE36856-6774-FF4B-9C13-312E52AE8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607136" y="4769096"/>
              <a:ext cx="285750" cy="3175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latin typeface="Times New Roman" pitchFamily="-111" charset="0"/>
                </a:rPr>
                <a:t>y</a:t>
              </a: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1703F36F-6A2B-C046-85A8-08F51836C3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3661" y="5180258"/>
              <a:ext cx="0" cy="9906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578E28E2-DBA5-9C41-B922-9B28CFBD9E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43661" y="3961058"/>
              <a:ext cx="0" cy="838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29677605-60DB-404C-B8B2-05E384DE7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19516" y="6360713"/>
              <a:ext cx="17526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8">
              <a:extLst>
                <a:ext uri="{FF2B5EF4-FFF2-40B4-BE49-F238E27FC236}">
                  <a16:creationId xmlns:a16="http://schemas.microsoft.com/office/drawing/2014/main" id="{9E1074FF-6F3C-A14E-8DF8-E04CC7AB31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57316" y="6360713"/>
              <a:ext cx="1828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Text Box 46">
              <a:extLst>
                <a:ext uri="{FF2B5EF4-FFF2-40B4-BE49-F238E27FC236}">
                  <a16:creationId xmlns:a16="http://schemas.microsoft.com/office/drawing/2014/main" id="{D9A550DA-DFB4-E54F-9EEB-E56771741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2333" y="6201963"/>
              <a:ext cx="285750" cy="3175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 pitchFamily="-111" charset="0"/>
                </a:rPr>
                <a:t>x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B8808A-2E6D-5E4E-9063-4DADA5DB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Decomposition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2D738-8346-784C-B19C-7D6EFBE1E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508558"/>
            <a:ext cx="10515600" cy="506870"/>
          </a:xfrm>
        </p:spPr>
        <p:txBody>
          <a:bodyPr>
            <a:normAutofit/>
          </a:bodyPr>
          <a:lstStyle/>
          <a:p>
            <a:r>
              <a:rPr lang="en-US" sz="2000" dirty="0"/>
              <a:t>Integrated 2-D wave propagation problem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B4F0E7FC-8F59-1B4F-8B5E-BC6F7C9225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167928"/>
              </p:ext>
            </p:extLst>
          </p:nvPr>
        </p:nvGraphicFramePr>
        <p:xfrm>
          <a:off x="3448340" y="1955867"/>
          <a:ext cx="2410019" cy="705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3" imgW="1511280" imgH="444240" progId="Equation.3">
                  <p:embed/>
                </p:oleObj>
              </mc:Choice>
              <mc:Fallback>
                <p:oleObj name="Equation" r:id="rId3" imgW="1511280" imgH="444240" progId="Equation.3">
                  <p:embed/>
                  <p:pic>
                    <p:nvPicPr>
                      <p:cNvPr id="768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340" y="1955867"/>
                        <a:ext cx="2410019" cy="7059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818AAFA-C76B-4D43-B0C9-F494329BC2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815357"/>
              </p:ext>
            </p:extLst>
          </p:nvPr>
        </p:nvGraphicFramePr>
        <p:xfrm>
          <a:off x="3448340" y="2881943"/>
          <a:ext cx="5733052" cy="726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Equation" r:id="rId5" imgW="3606480" imgH="457200" progId="Equation.3">
                  <p:embed/>
                </p:oleObj>
              </mc:Choice>
              <mc:Fallback>
                <p:oleObj name="Equation" r:id="rId5" imgW="3606480" imgH="457200" progId="Equation.3">
                  <p:embed/>
                  <p:pic>
                    <p:nvPicPr>
                      <p:cNvPr id="768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340" y="2881943"/>
                        <a:ext cx="5733052" cy="72666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7">
            <a:extLst>
              <a:ext uri="{FF2B5EF4-FFF2-40B4-BE49-F238E27FC236}">
                <a16:creationId xmlns:a16="http://schemas.microsoft.com/office/drawing/2014/main" id="{DF873B47-812E-A340-88A1-4161DD28D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3572" y="2051965"/>
            <a:ext cx="1761587" cy="5302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Starting partial </a:t>
            </a:r>
          </a:p>
          <a:p>
            <a:r>
              <a:rPr lang="en-US" sz="1400">
                <a:solidFill>
                  <a:srgbClr val="000000"/>
                </a:solidFill>
              </a:rPr>
              <a:t>differential equation: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EF5A3015-28D4-D145-A1CB-0FF90CD0A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9447" y="2967952"/>
            <a:ext cx="1745712" cy="5302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Finite Difference</a:t>
            </a:r>
          </a:p>
          <a:p>
            <a:r>
              <a:rPr lang="en-US" sz="1400" dirty="0">
                <a:solidFill>
                  <a:srgbClr val="000000"/>
                </a:solidFill>
              </a:rPr>
              <a:t>Approximation:</a:t>
            </a:r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15602B46-9984-7046-8E17-56AD79EF41EE}"/>
              </a:ext>
            </a:extLst>
          </p:cNvPr>
          <p:cNvSpPr/>
          <p:nvPr/>
        </p:nvSpPr>
        <p:spPr>
          <a:xfrm>
            <a:off x="2106677" y="2658833"/>
            <a:ext cx="61993" cy="232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EFA9F-363C-CD43-B426-C8C1AA3E34AE}"/>
              </a:ext>
            </a:extLst>
          </p:cNvPr>
          <p:cNvGrpSpPr/>
          <p:nvPr/>
        </p:nvGrpSpPr>
        <p:grpSpPr>
          <a:xfrm>
            <a:off x="3907919" y="3936211"/>
            <a:ext cx="4038600" cy="2209800"/>
            <a:chOff x="-851591" y="4070239"/>
            <a:chExt cx="4038600" cy="2209800"/>
          </a:xfrm>
        </p:grpSpPr>
        <p:grpSp>
          <p:nvGrpSpPr>
            <p:cNvPr id="8" name="Group 9">
              <a:extLst>
                <a:ext uri="{FF2B5EF4-FFF2-40B4-BE49-F238E27FC236}">
                  <a16:creationId xmlns:a16="http://schemas.microsoft.com/office/drawing/2014/main" id="{04D5B76A-6E56-C648-B00C-38DDF8FEFC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51591" y="4070239"/>
              <a:ext cx="1009650" cy="1104900"/>
              <a:chOff x="1008" y="2544"/>
              <a:chExt cx="768" cy="384"/>
            </a:xfrm>
          </p:grpSpPr>
          <p:sp>
            <p:nvSpPr>
              <p:cNvPr id="9" name="Rectangle 10">
                <a:extLst>
                  <a:ext uri="{FF2B5EF4-FFF2-40B4-BE49-F238E27FC236}">
                    <a16:creationId xmlns:a16="http://schemas.microsoft.com/office/drawing/2014/main" id="{67CAFAC8-DD1E-2644-A4C7-722522F2C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544"/>
                <a:ext cx="768" cy="38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11">
                <a:extLst>
                  <a:ext uri="{FF2B5EF4-FFF2-40B4-BE49-F238E27FC236}">
                    <a16:creationId xmlns:a16="http://schemas.microsoft.com/office/drawing/2014/main" id="{84058DF1-C6AA-2D40-B7B7-46B180357A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1" y="2614"/>
                <a:ext cx="386" cy="18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Proc</a:t>
                </a:r>
              </a:p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#0</a:t>
                </a:r>
              </a:p>
            </p:txBody>
          </p:sp>
        </p:grp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C49A39E8-29F2-4143-8452-A66D5B740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59" y="4070239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43761BF7-D973-C348-A9D4-AA3C0A941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709" y="4070239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CC607DFE-BDB9-BC44-AE99-FFB11779B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1591" y="5175139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id="{2F068F8F-C7A0-A74B-9727-4B441605B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59" y="5175139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7B7CF255-9405-7943-A336-334F06FDF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709" y="5175139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E1382AD8-230B-C049-96BB-C95F7CFBA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359" y="4070239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772E9D70-1448-084B-9F05-96C547F4E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359" y="5175139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AutoShape 33">
              <a:extLst>
                <a:ext uri="{FF2B5EF4-FFF2-40B4-BE49-F238E27FC236}">
                  <a16:creationId xmlns:a16="http://schemas.microsoft.com/office/drawing/2014/main" id="{01EDE74C-A807-6245-85C7-77198061D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009" y="4603639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AutoShape 34">
              <a:extLst>
                <a:ext uri="{FF2B5EF4-FFF2-40B4-BE49-F238E27FC236}">
                  <a16:creationId xmlns:a16="http://schemas.microsoft.com/office/drawing/2014/main" id="{DB313674-441C-814D-9978-9476206E9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409" y="4603639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AutoShape 35">
              <a:extLst>
                <a:ext uri="{FF2B5EF4-FFF2-40B4-BE49-F238E27FC236}">
                  <a16:creationId xmlns:a16="http://schemas.microsoft.com/office/drawing/2014/main" id="{A86A6240-3A25-6048-A27A-092A73459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9" y="4603639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AutoShape 36">
              <a:extLst>
                <a:ext uri="{FF2B5EF4-FFF2-40B4-BE49-F238E27FC236}">
                  <a16:creationId xmlns:a16="http://schemas.microsoft.com/office/drawing/2014/main" id="{99603CEC-9659-7643-BDD9-2FE386F69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9" y="5670439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AutoShape 37">
              <a:extLst>
                <a:ext uri="{FF2B5EF4-FFF2-40B4-BE49-F238E27FC236}">
                  <a16:creationId xmlns:a16="http://schemas.microsoft.com/office/drawing/2014/main" id="{FEA7BD9B-83F6-AA4F-9C74-8BD65777F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409" y="5670439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AutoShape 38">
              <a:extLst>
                <a:ext uri="{FF2B5EF4-FFF2-40B4-BE49-F238E27FC236}">
                  <a16:creationId xmlns:a16="http://schemas.microsoft.com/office/drawing/2014/main" id="{C2904F59-D4BE-A545-A969-B582B4EEC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009" y="5670439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AutoShape 39">
              <a:extLst>
                <a:ext uri="{FF2B5EF4-FFF2-40B4-BE49-F238E27FC236}">
                  <a16:creationId xmlns:a16="http://schemas.microsoft.com/office/drawing/2014/main" id="{12708B9E-6C6C-0C46-B72E-85940D9CD8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578204" y="5060045"/>
              <a:ext cx="252412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AutoShape 40">
              <a:extLst>
                <a:ext uri="{FF2B5EF4-FFF2-40B4-BE49-F238E27FC236}">
                  <a16:creationId xmlns:a16="http://schemas.microsoft.com/office/drawing/2014/main" id="{9978BBD9-849E-4D4A-BCE6-1E0FE577B1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382485" y="5048933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utoShape 41">
              <a:extLst>
                <a:ext uri="{FF2B5EF4-FFF2-40B4-BE49-F238E27FC236}">
                  <a16:creationId xmlns:a16="http://schemas.microsoft.com/office/drawing/2014/main" id="{D04A3EEF-E198-5640-9162-0EAA36136F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1915" y="5048933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AutoShape 42">
              <a:extLst>
                <a:ext uri="{FF2B5EF4-FFF2-40B4-BE49-F238E27FC236}">
                  <a16:creationId xmlns:a16="http://schemas.microsoft.com/office/drawing/2014/main" id="{3468CD82-B8E8-BB49-BF52-9C33767784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598715" y="5048933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D567E403-9F5C-B74F-AFE0-69B1335FE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44" y="4271652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#1</a:t>
              </a:r>
            </a:p>
          </p:txBody>
        </p:sp>
        <p:sp>
          <p:nvSpPr>
            <p:cNvPr id="54" name="Text Box 11">
              <a:extLst>
                <a:ext uri="{FF2B5EF4-FFF2-40B4-BE49-F238E27FC236}">
                  <a16:creationId xmlns:a16="http://schemas.microsoft.com/office/drawing/2014/main" id="{5479CC33-2DA4-8745-88BC-9F312A00D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8807" y="4271652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#2</a:t>
              </a:r>
            </a:p>
          </p:txBody>
        </p:sp>
        <p:sp>
          <p:nvSpPr>
            <p:cNvPr id="55" name="Text Box 11">
              <a:extLst>
                <a:ext uri="{FF2B5EF4-FFF2-40B4-BE49-F238E27FC236}">
                  <a16:creationId xmlns:a16="http://schemas.microsoft.com/office/drawing/2014/main" id="{B8B1402F-C95D-AA42-8022-E13E32583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0683" y="4271651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#3</a:t>
              </a:r>
            </a:p>
          </p:txBody>
        </p:sp>
        <p:sp>
          <p:nvSpPr>
            <p:cNvPr id="56" name="Text Box 11">
              <a:extLst>
                <a:ext uri="{FF2B5EF4-FFF2-40B4-BE49-F238E27FC236}">
                  <a16:creationId xmlns:a16="http://schemas.microsoft.com/office/drawing/2014/main" id="{9836DF7B-B52B-AF4B-B6C1-B14AC454C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17878" y="5465750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#4</a:t>
              </a:r>
            </a:p>
          </p:txBody>
        </p:sp>
        <p:sp>
          <p:nvSpPr>
            <p:cNvPr id="57" name="Text Box 11">
              <a:extLst>
                <a:ext uri="{FF2B5EF4-FFF2-40B4-BE49-F238E27FC236}">
                  <a16:creationId xmlns:a16="http://schemas.microsoft.com/office/drawing/2014/main" id="{1831E8FA-7D59-B54E-86B5-D7DB6F68D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76" y="5465749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#5</a:t>
              </a:r>
            </a:p>
          </p:txBody>
        </p:sp>
        <p:sp>
          <p:nvSpPr>
            <p:cNvPr id="58" name="Text Box 11">
              <a:extLst>
                <a:ext uri="{FF2B5EF4-FFF2-40B4-BE49-F238E27FC236}">
                  <a16:creationId xmlns:a16="http://schemas.microsoft.com/office/drawing/2014/main" id="{732455A1-E016-A04E-B028-B7D32065C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4026" y="5469565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#6</a:t>
              </a:r>
            </a:p>
          </p:txBody>
        </p:sp>
        <p:sp>
          <p:nvSpPr>
            <p:cNvPr id="59" name="Text Box 11">
              <a:extLst>
                <a:ext uri="{FF2B5EF4-FFF2-40B4-BE49-F238E27FC236}">
                  <a16:creationId xmlns:a16="http://schemas.microsoft.com/office/drawing/2014/main" id="{580B01E4-66FF-E046-B26C-13DCF320B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2142" y="5465749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14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F268-A227-B147-8459-AEE8D7F1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1488"/>
          </a:xfrm>
        </p:spPr>
        <p:txBody>
          <a:bodyPr>
            <a:normAutofit/>
          </a:bodyPr>
          <a:lstStyle/>
          <a:p>
            <a:r>
              <a:rPr lang="en-US" sz="3600" dirty="0"/>
              <a:t>Information Propagation</a:t>
            </a:r>
            <a:br>
              <a:rPr lang="en-US" sz="3600" dirty="0"/>
            </a:br>
            <a:r>
              <a:rPr lang="en-US" sz="3600" dirty="0"/>
              <a:t>between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F6E96-B17B-5C4D-B998-D15ED9B8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128" y="1614657"/>
            <a:ext cx="6413655" cy="1467483"/>
          </a:xfrm>
        </p:spPr>
        <p:txBody>
          <a:bodyPr/>
          <a:lstStyle/>
          <a:p>
            <a:r>
              <a:rPr lang="en-US" sz="2200" dirty="0"/>
              <a:t>How do we decide on what &amp; how much of  information should be passed along between decomposed computational domain? 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sz="2000" dirty="0"/>
              <a:t>based on PDE’s </a:t>
            </a:r>
            <a:r>
              <a:rPr lang="en-US" sz="2000" i="1" dirty="0"/>
              <a:t>characteristics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E33D1E8-3C97-F143-91B7-940639CFD4E7}"/>
              </a:ext>
            </a:extLst>
          </p:cNvPr>
          <p:cNvGrpSpPr/>
          <p:nvPr/>
        </p:nvGrpSpPr>
        <p:grpSpPr>
          <a:xfrm>
            <a:off x="7287711" y="936273"/>
            <a:ext cx="3959093" cy="2382005"/>
            <a:chOff x="1715145" y="3429000"/>
            <a:chExt cx="4380855" cy="2558405"/>
          </a:xfrm>
        </p:grpSpPr>
        <p:grpSp>
          <p:nvGrpSpPr>
            <p:cNvPr id="4" name="Group 9">
              <a:extLst>
                <a:ext uri="{FF2B5EF4-FFF2-40B4-BE49-F238E27FC236}">
                  <a16:creationId xmlns:a16="http://schemas.microsoft.com/office/drawing/2014/main" id="{B881BB66-AD0C-A24A-B546-FB58D0EFD2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7400" y="3429000"/>
              <a:ext cx="1009650" cy="1104900"/>
              <a:chOff x="1008" y="2544"/>
              <a:chExt cx="768" cy="384"/>
            </a:xfrm>
          </p:grpSpPr>
          <p:sp>
            <p:nvSpPr>
              <p:cNvPr id="5" name="Rectangle 10">
                <a:extLst>
                  <a:ext uri="{FF2B5EF4-FFF2-40B4-BE49-F238E27FC236}">
                    <a16:creationId xmlns:a16="http://schemas.microsoft.com/office/drawing/2014/main" id="{2A307543-D107-BA4D-9310-6EAFA738D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544"/>
                <a:ext cx="768" cy="38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Text Box 11">
                <a:extLst>
                  <a:ext uri="{FF2B5EF4-FFF2-40B4-BE49-F238E27FC236}">
                    <a16:creationId xmlns:a16="http://schemas.microsoft.com/office/drawing/2014/main" id="{70D607BB-BED3-4241-A7D4-34D4C4E2EE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1" y="2614"/>
                <a:ext cx="386" cy="18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Proc</a:t>
                </a:r>
              </a:p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#0</a:t>
                </a:r>
              </a:p>
            </p:txBody>
          </p:sp>
        </p:grp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6265E484-5079-E54A-B8C1-3D65B419E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050" y="3429000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3A32FD6F-D899-4C40-BD90-D0F7308F0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700" y="3429000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582ED23B-79FE-2D4B-A730-4CEF0302E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4533900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2">
              <a:extLst>
                <a:ext uri="{FF2B5EF4-FFF2-40B4-BE49-F238E27FC236}">
                  <a16:creationId xmlns:a16="http://schemas.microsoft.com/office/drawing/2014/main" id="{338F9DCD-1036-114A-8C0A-97F707D65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050" y="4533900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9DE66133-56CB-A044-8EEC-5413D4B9B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700" y="4533900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28">
              <a:extLst>
                <a:ext uri="{FF2B5EF4-FFF2-40B4-BE49-F238E27FC236}">
                  <a16:creationId xmlns:a16="http://schemas.microsoft.com/office/drawing/2014/main" id="{51BEFE07-8AAF-1544-B3A3-10D66B418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350" y="3429000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31">
              <a:extLst>
                <a:ext uri="{FF2B5EF4-FFF2-40B4-BE49-F238E27FC236}">
                  <a16:creationId xmlns:a16="http://schemas.microsoft.com/office/drawing/2014/main" id="{0243D681-88A7-1C46-9491-E2AA39F4F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350" y="4533900"/>
              <a:ext cx="1009650" cy="11049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33">
              <a:extLst>
                <a:ext uri="{FF2B5EF4-FFF2-40B4-BE49-F238E27FC236}">
                  <a16:creationId xmlns:a16="http://schemas.microsoft.com/office/drawing/2014/main" id="{310D6A8D-2250-A544-BBF8-998D49B45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3962400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utoShape 34">
              <a:extLst>
                <a:ext uri="{FF2B5EF4-FFF2-40B4-BE49-F238E27FC236}">
                  <a16:creationId xmlns:a16="http://schemas.microsoft.com/office/drawing/2014/main" id="{6F81D390-8F2B-6E4D-98A0-BB20563FA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3962400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AutoShape 35">
              <a:extLst>
                <a:ext uri="{FF2B5EF4-FFF2-40B4-BE49-F238E27FC236}">
                  <a16:creationId xmlns:a16="http://schemas.microsoft.com/office/drawing/2014/main" id="{BB1B8D03-E6B6-6A48-BCFC-495B909A8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3962400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36">
              <a:extLst>
                <a:ext uri="{FF2B5EF4-FFF2-40B4-BE49-F238E27FC236}">
                  <a16:creationId xmlns:a16="http://schemas.microsoft.com/office/drawing/2014/main" id="{D886B2D4-7097-AC4D-B9AB-096604948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5029200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utoShape 37">
              <a:extLst>
                <a:ext uri="{FF2B5EF4-FFF2-40B4-BE49-F238E27FC236}">
                  <a16:creationId xmlns:a16="http://schemas.microsoft.com/office/drawing/2014/main" id="{E6D4EE19-50BA-DA4B-83AD-1A6FC1940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5029200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AutoShape 38">
              <a:extLst>
                <a:ext uri="{FF2B5EF4-FFF2-40B4-BE49-F238E27FC236}">
                  <a16:creationId xmlns:a16="http://schemas.microsoft.com/office/drawing/2014/main" id="{3AF45327-E860-1B47-9519-015E328FC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5029200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39">
              <a:extLst>
                <a:ext uri="{FF2B5EF4-FFF2-40B4-BE49-F238E27FC236}">
                  <a16:creationId xmlns:a16="http://schemas.microsoft.com/office/drawing/2014/main" id="{C2C1AA37-EA6C-D144-B786-DBA8BAB42F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487195" y="4418806"/>
              <a:ext cx="252412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476BAFDF-255B-C245-8005-1ECEA8C03B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526506" y="4407694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41">
              <a:extLst>
                <a:ext uri="{FF2B5EF4-FFF2-40B4-BE49-F238E27FC236}">
                  <a16:creationId xmlns:a16="http://schemas.microsoft.com/office/drawing/2014/main" id="{0792196F-610C-6244-B9F5-BA4E9F98D8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440906" y="4407694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AutoShape 42">
              <a:extLst>
                <a:ext uri="{FF2B5EF4-FFF2-40B4-BE49-F238E27FC236}">
                  <a16:creationId xmlns:a16="http://schemas.microsoft.com/office/drawing/2014/main" id="{E4AD01F9-7ACC-C34E-8916-77FA30EF0D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507706" y="4407694"/>
              <a:ext cx="252413" cy="276225"/>
            </a:xfrm>
            <a:prstGeom prst="leftRightArrow">
              <a:avLst>
                <a:gd name="adj1" fmla="val 50000"/>
                <a:gd name="adj2" fmla="val 20000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ext Box 43">
              <a:extLst>
                <a:ext uri="{FF2B5EF4-FFF2-40B4-BE49-F238E27FC236}">
                  <a16:creationId xmlns:a16="http://schemas.microsoft.com/office/drawing/2014/main" id="{E88BFF96-F2A5-CD42-8B84-280D0682C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731020" y="4237038"/>
              <a:ext cx="285750" cy="3175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latin typeface="Times New Roman" pitchFamily="-111" charset="0"/>
                </a:rPr>
                <a:t>y</a:t>
              </a:r>
            </a:p>
          </p:txBody>
        </p:sp>
        <p:sp>
          <p:nvSpPr>
            <p:cNvPr id="25" name="Line 44">
              <a:extLst>
                <a:ext uri="{FF2B5EF4-FFF2-40B4-BE49-F238E27FC236}">
                  <a16:creationId xmlns:a16="http://schemas.microsoft.com/office/drawing/2014/main" id="{6C1D6DD6-158B-EE43-A5A5-089DE29C7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7545" y="4648200"/>
              <a:ext cx="0" cy="9906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45">
              <a:extLst>
                <a:ext uri="{FF2B5EF4-FFF2-40B4-BE49-F238E27FC236}">
                  <a16:creationId xmlns:a16="http://schemas.microsoft.com/office/drawing/2014/main" id="{BE2951F5-C10A-314D-95D5-64EBEC8F13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7545" y="3429000"/>
              <a:ext cx="0" cy="838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47">
              <a:extLst>
                <a:ext uri="{FF2B5EF4-FFF2-40B4-BE49-F238E27FC236}">
                  <a16:creationId xmlns:a16="http://schemas.microsoft.com/office/drawing/2014/main" id="{73358FDB-C64F-6A4D-9D10-86EFFC4E1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5828655"/>
              <a:ext cx="17526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48">
              <a:extLst>
                <a:ext uri="{FF2B5EF4-FFF2-40B4-BE49-F238E27FC236}">
                  <a16:creationId xmlns:a16="http://schemas.microsoft.com/office/drawing/2014/main" id="{CC40F7CC-3F1E-284C-AE94-B56ECE5A3D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1200" y="5828655"/>
              <a:ext cx="1828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Text Box 46">
              <a:extLst>
                <a:ext uri="{FF2B5EF4-FFF2-40B4-BE49-F238E27FC236}">
                  <a16:creationId xmlns:a16="http://schemas.microsoft.com/office/drawing/2014/main" id="{29C1B7A1-B5DE-B84E-997C-5D6087507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6217" y="5669905"/>
              <a:ext cx="285750" cy="3175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 pitchFamily="-111" charset="0"/>
                </a:rPr>
                <a:t>x</a:t>
              </a:r>
            </a:p>
          </p:txBody>
        </p:sp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6D3440A3-9D95-7044-9699-29825E50E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9735" y="3630413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#1</a:t>
              </a:r>
            </a:p>
          </p:txBody>
        </p:sp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id="{DE8E4D5F-9E6E-844A-9CAD-F67BAB03A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798" y="3630413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#2</a:t>
              </a:r>
            </a:p>
          </p:txBody>
        </p:sp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DBC7E8CC-C89E-F348-B103-C3F7B94FC2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9674" y="3630412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#3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FE613DEB-EB4E-0446-AF5D-630BC1141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1113" y="4824511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#4</a:t>
              </a:r>
            </a:p>
          </p:txBody>
        </p:sp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A796E8F6-3CE3-894A-8EB9-C74305414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3367" y="4824510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#5</a:t>
              </a:r>
            </a:p>
          </p:txBody>
        </p:sp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7BC69C7F-60DF-604C-A17E-438A59B312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3017" y="4828326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#6</a:t>
              </a:r>
            </a:p>
          </p:txBody>
        </p:sp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1EEAEB02-1B1D-5841-AB5E-5ED54CB15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1133" y="4824510"/>
              <a:ext cx="507454" cy="5236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Proc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#7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8830881-38CE-5D46-811C-097C5BAE8AB8}"/>
              </a:ext>
            </a:extLst>
          </p:cNvPr>
          <p:cNvSpPr txBox="1"/>
          <p:nvPr/>
        </p:nvSpPr>
        <p:spPr>
          <a:xfrm>
            <a:off x="7819272" y="3490505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Hyperbolic PDE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E1DF70-EEBC-5E4F-BE76-20154CF25EE6}"/>
              </a:ext>
            </a:extLst>
          </p:cNvPr>
          <p:cNvSpPr txBox="1"/>
          <p:nvPr/>
        </p:nvSpPr>
        <p:spPr>
          <a:xfrm>
            <a:off x="4365193" y="3486198"/>
            <a:ext cx="1325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Parabolic PDE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59750C-ACBF-4141-A1F8-DC9F93F4517C}"/>
              </a:ext>
            </a:extLst>
          </p:cNvPr>
          <p:cNvSpPr txBox="1"/>
          <p:nvPr/>
        </p:nvSpPr>
        <p:spPr>
          <a:xfrm>
            <a:off x="1889308" y="3517688"/>
            <a:ext cx="1113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Elliptic PDE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54DB0DF-A95F-5B43-A89D-AD703836A261}"/>
              </a:ext>
            </a:extLst>
          </p:cNvPr>
          <p:cNvGrpSpPr/>
          <p:nvPr/>
        </p:nvGrpSpPr>
        <p:grpSpPr>
          <a:xfrm>
            <a:off x="4949813" y="3978783"/>
            <a:ext cx="3140347" cy="1585342"/>
            <a:chOff x="4515863" y="3940283"/>
            <a:chExt cx="3140347" cy="158534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DA94E5A-85D4-8944-91F2-D2FA0E9B1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9610" y="5521677"/>
              <a:ext cx="1780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DA2F889-8548-9D4D-B64D-A4C0BBCE83EF}"/>
                </a:ext>
              </a:extLst>
            </p:cNvPr>
            <p:cNvCxnSpPr/>
            <p:nvPr/>
          </p:nvCxnSpPr>
          <p:spPr>
            <a:xfrm flipV="1">
              <a:off x="4515863" y="4061594"/>
              <a:ext cx="0" cy="14630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5828F7EE-AE86-8A48-8BAD-2D6D25D622CC}"/>
                </a:ext>
              </a:extLst>
            </p:cNvPr>
            <p:cNvSpPr/>
            <p:nvPr/>
          </p:nvSpPr>
          <p:spPr>
            <a:xfrm>
              <a:off x="4932234" y="4849385"/>
              <a:ext cx="914400" cy="672292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68349AB3-CF69-0247-AE83-231CBD74147C}"/>
                </a:ext>
              </a:extLst>
            </p:cNvPr>
            <p:cNvSpPr/>
            <p:nvPr/>
          </p:nvSpPr>
          <p:spPr>
            <a:xfrm rot="10800000">
              <a:off x="4922609" y="4202769"/>
              <a:ext cx="914400" cy="672292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D25E4F0-8E81-044F-B86B-04FAF43BC6EF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 flipV="1">
              <a:off x="4932234" y="4052914"/>
              <a:ext cx="1017940" cy="14687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59524C5-296D-F245-8783-9A0B79070390}"/>
                </a:ext>
              </a:extLst>
            </p:cNvPr>
            <p:cNvCxnSpPr>
              <a:cxnSpLocks/>
              <a:stCxn id="54" idx="4"/>
            </p:cNvCxnSpPr>
            <p:nvPr/>
          </p:nvCxnSpPr>
          <p:spPr>
            <a:xfrm flipH="1" flipV="1">
              <a:off x="4793578" y="4052914"/>
              <a:ext cx="1053056" cy="14687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74FEF6B-76DF-954B-B552-79B37EDB244C}"/>
                </a:ext>
              </a:extLst>
            </p:cNvPr>
            <p:cNvSpPr txBox="1"/>
            <p:nvPr/>
          </p:nvSpPr>
          <p:spPr>
            <a:xfrm>
              <a:off x="6375463" y="5009785"/>
              <a:ext cx="9589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Domain of </a:t>
              </a:r>
            </a:p>
            <a:p>
              <a:r>
                <a:rPr lang="en-US" sz="1200" dirty="0"/>
                <a:t>dependence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F967668-FC51-844F-90CA-15C4EB9F45CB}"/>
                </a:ext>
              </a:extLst>
            </p:cNvPr>
            <p:cNvSpPr txBox="1"/>
            <p:nvPr/>
          </p:nvSpPr>
          <p:spPr>
            <a:xfrm>
              <a:off x="4981909" y="3940283"/>
              <a:ext cx="7684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Range of </a:t>
              </a:r>
            </a:p>
            <a:p>
              <a:r>
                <a:rPr lang="en-US" sz="1200" dirty="0"/>
                <a:t>influence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A7121E3-1A33-5B45-903A-2B52E18ECA8E}"/>
                </a:ext>
              </a:extLst>
            </p:cNvPr>
            <p:cNvCxnSpPr/>
            <p:nvPr/>
          </p:nvCxnSpPr>
          <p:spPr>
            <a:xfrm>
              <a:off x="6087266" y="4061594"/>
              <a:ext cx="0" cy="1460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91EA9C9-5ACF-D14D-937C-8AC2E436EF7C}"/>
                </a:ext>
              </a:extLst>
            </p:cNvPr>
            <p:cNvCxnSpPr/>
            <p:nvPr/>
          </p:nvCxnSpPr>
          <p:spPr>
            <a:xfrm>
              <a:off x="4714972" y="4061594"/>
              <a:ext cx="0" cy="1460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D9CD80A-9279-7148-A1AB-4D076ABE1E99}"/>
                </a:ext>
              </a:extLst>
            </p:cNvPr>
            <p:cNvSpPr/>
            <p:nvPr/>
          </p:nvSpPr>
          <p:spPr>
            <a:xfrm>
              <a:off x="6087266" y="4061594"/>
              <a:ext cx="115503" cy="146008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7E17642-F670-D64A-AC22-0E7786050052}"/>
                </a:ext>
              </a:extLst>
            </p:cNvPr>
            <p:cNvSpPr/>
            <p:nvPr/>
          </p:nvSpPr>
          <p:spPr>
            <a:xfrm>
              <a:off x="4593925" y="4052914"/>
              <a:ext cx="115503" cy="146008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3D0D62D-35FA-404E-9FA9-8C678C138EC6}"/>
                </a:ext>
              </a:extLst>
            </p:cNvPr>
            <p:cNvCxnSpPr/>
            <p:nvPr/>
          </p:nvCxnSpPr>
          <p:spPr>
            <a:xfrm>
              <a:off x="6087266" y="4065542"/>
              <a:ext cx="0" cy="1460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E809940-6E95-FE4D-89A0-659FFFEFC259}"/>
                </a:ext>
              </a:extLst>
            </p:cNvPr>
            <p:cNvSpPr txBox="1"/>
            <p:nvPr/>
          </p:nvSpPr>
          <p:spPr>
            <a:xfrm>
              <a:off x="6343030" y="4171115"/>
              <a:ext cx="1313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Physical boundary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7E1119-CA46-B442-87C9-ACE84AC5BE1C}"/>
                </a:ext>
              </a:extLst>
            </p:cNvPr>
            <p:cNvCxnSpPr>
              <a:stCxn id="84" idx="1"/>
            </p:cNvCxnSpPr>
            <p:nvPr/>
          </p:nvCxnSpPr>
          <p:spPr>
            <a:xfrm flipH="1">
              <a:off x="6145017" y="4309615"/>
              <a:ext cx="198013" cy="92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2B44D7B-598A-E84E-8AC2-D88737036506}"/>
                </a:ext>
              </a:extLst>
            </p:cNvPr>
            <p:cNvCxnSpPr>
              <a:stCxn id="66" idx="1"/>
            </p:cNvCxnSpPr>
            <p:nvPr/>
          </p:nvCxnSpPr>
          <p:spPr>
            <a:xfrm flipH="1">
              <a:off x="5366149" y="5240618"/>
              <a:ext cx="1009314" cy="1054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33380C-E9F0-F149-AE7E-5D3C13C372B7}"/>
              </a:ext>
            </a:extLst>
          </p:cNvPr>
          <p:cNvGrpSpPr/>
          <p:nvPr/>
        </p:nvGrpSpPr>
        <p:grpSpPr>
          <a:xfrm>
            <a:off x="8551203" y="4100885"/>
            <a:ext cx="2892580" cy="1479024"/>
            <a:chOff x="8117253" y="4062385"/>
            <a:chExt cx="2892580" cy="147902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3782BFE-2835-A94A-BA61-F9FCC546C89D}"/>
                </a:ext>
              </a:extLst>
            </p:cNvPr>
            <p:cNvCxnSpPr>
              <a:cxnSpLocks/>
            </p:cNvCxnSpPr>
            <p:nvPr/>
          </p:nvCxnSpPr>
          <p:spPr>
            <a:xfrm>
              <a:off x="8117253" y="5527598"/>
              <a:ext cx="16459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D469F68-17B8-FE4A-97A8-8A11C386BC76}"/>
                </a:ext>
              </a:extLst>
            </p:cNvPr>
            <p:cNvCxnSpPr/>
            <p:nvPr/>
          </p:nvCxnSpPr>
          <p:spPr>
            <a:xfrm flipV="1">
              <a:off x="8117253" y="4067515"/>
              <a:ext cx="0" cy="14630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DB00BE4-F421-2E4D-8C3E-42E8BE0442CA}"/>
                </a:ext>
              </a:extLst>
            </p:cNvPr>
            <p:cNvCxnSpPr/>
            <p:nvPr/>
          </p:nvCxnSpPr>
          <p:spPr>
            <a:xfrm>
              <a:off x="8337654" y="4081326"/>
              <a:ext cx="0" cy="1460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2C75C77-E347-4D47-9165-FA20159BCB91}"/>
                </a:ext>
              </a:extLst>
            </p:cNvPr>
            <p:cNvSpPr/>
            <p:nvPr/>
          </p:nvSpPr>
          <p:spPr>
            <a:xfrm>
              <a:off x="8216607" y="4063021"/>
              <a:ext cx="115503" cy="146008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20752BC-0D99-5647-B455-648F498CA371}"/>
                </a:ext>
              </a:extLst>
            </p:cNvPr>
            <p:cNvCxnSpPr/>
            <p:nvPr/>
          </p:nvCxnSpPr>
          <p:spPr>
            <a:xfrm>
              <a:off x="9461461" y="4072010"/>
              <a:ext cx="0" cy="1460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B3D74A1-D772-B14F-9D3D-AC96F099F617}"/>
                </a:ext>
              </a:extLst>
            </p:cNvPr>
            <p:cNvSpPr/>
            <p:nvPr/>
          </p:nvSpPr>
          <p:spPr>
            <a:xfrm>
              <a:off x="9461461" y="4062385"/>
              <a:ext cx="115503" cy="146008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841D12-DBE6-7F46-8786-6CD9434766D8}"/>
                </a:ext>
              </a:extLst>
            </p:cNvPr>
            <p:cNvCxnSpPr/>
            <p:nvPr/>
          </p:nvCxnSpPr>
          <p:spPr>
            <a:xfrm>
              <a:off x="9461461" y="4075958"/>
              <a:ext cx="0" cy="1460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A21085-1CEE-7849-BDE4-BDFE29D19E82}"/>
                </a:ext>
              </a:extLst>
            </p:cNvPr>
            <p:cNvSpPr/>
            <p:nvPr/>
          </p:nvSpPr>
          <p:spPr>
            <a:xfrm>
              <a:off x="8332110" y="4932732"/>
              <a:ext cx="1129351" cy="5955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D1F13DC-403F-B147-A0D6-7BBE1327E9CA}"/>
                </a:ext>
              </a:extLst>
            </p:cNvPr>
            <p:cNvSpPr/>
            <p:nvPr/>
          </p:nvSpPr>
          <p:spPr>
            <a:xfrm>
              <a:off x="8338810" y="4343411"/>
              <a:ext cx="1129351" cy="5955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999A53C-ACE8-3941-84D8-23749A70CDD7}"/>
                </a:ext>
              </a:extLst>
            </p:cNvPr>
            <p:cNvSpPr txBox="1"/>
            <p:nvPr/>
          </p:nvSpPr>
          <p:spPr>
            <a:xfrm>
              <a:off x="8418223" y="5049870"/>
              <a:ext cx="9589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Domain of </a:t>
              </a:r>
            </a:p>
            <a:p>
              <a:r>
                <a:rPr lang="en-US" sz="1200" dirty="0"/>
                <a:t>dependence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46FFFF-0D3F-CE4E-93B7-6507FF4A74E4}"/>
                </a:ext>
              </a:extLst>
            </p:cNvPr>
            <p:cNvSpPr txBox="1"/>
            <p:nvPr/>
          </p:nvSpPr>
          <p:spPr>
            <a:xfrm>
              <a:off x="8446085" y="4425910"/>
              <a:ext cx="7684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Range of </a:t>
              </a:r>
            </a:p>
            <a:p>
              <a:r>
                <a:rPr lang="en-US" sz="1200" dirty="0"/>
                <a:t>influence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3C4D67F-F37D-DB4A-8F18-95A367854CEA}"/>
                </a:ext>
              </a:extLst>
            </p:cNvPr>
            <p:cNvCxnSpPr/>
            <p:nvPr/>
          </p:nvCxnSpPr>
          <p:spPr>
            <a:xfrm>
              <a:off x="8477547" y="4932732"/>
              <a:ext cx="77222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F3B901E-9C05-4944-B0D4-39367CA84740}"/>
                </a:ext>
              </a:extLst>
            </p:cNvPr>
            <p:cNvSpPr txBox="1"/>
            <p:nvPr/>
          </p:nvSpPr>
          <p:spPr>
            <a:xfrm>
              <a:off x="9696653" y="4444351"/>
              <a:ext cx="1313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Physical boundary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A155926-4DC0-6F40-A8D8-FE21A8CE598F}"/>
                </a:ext>
              </a:extLst>
            </p:cNvPr>
            <p:cNvCxnSpPr/>
            <p:nvPr/>
          </p:nvCxnSpPr>
          <p:spPr>
            <a:xfrm flipH="1">
              <a:off x="9535887" y="4616293"/>
              <a:ext cx="198013" cy="92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96418A0-EF60-6041-B9C1-7EAF7F812D68}"/>
              </a:ext>
            </a:extLst>
          </p:cNvPr>
          <p:cNvGrpSpPr/>
          <p:nvPr/>
        </p:nvGrpSpPr>
        <p:grpSpPr>
          <a:xfrm>
            <a:off x="2377500" y="4091100"/>
            <a:ext cx="1645920" cy="1467943"/>
            <a:chOff x="2377500" y="4091100"/>
            <a:chExt cx="1645920" cy="1467943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C977175-9EE0-D947-9622-DFD4B28748B8}"/>
                </a:ext>
              </a:extLst>
            </p:cNvPr>
            <p:cNvSpPr/>
            <p:nvPr/>
          </p:nvSpPr>
          <p:spPr>
            <a:xfrm>
              <a:off x="2377500" y="4801476"/>
              <a:ext cx="1147266" cy="757273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76412D5-CD20-FC40-8D02-8490C437C4DB}"/>
                </a:ext>
              </a:extLst>
            </p:cNvPr>
            <p:cNvCxnSpPr>
              <a:cxnSpLocks/>
            </p:cNvCxnSpPr>
            <p:nvPr/>
          </p:nvCxnSpPr>
          <p:spPr>
            <a:xfrm>
              <a:off x="2377500" y="5559043"/>
              <a:ext cx="16459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DFEB27-565D-4040-9380-E83B852810F2}"/>
                </a:ext>
              </a:extLst>
            </p:cNvPr>
            <p:cNvCxnSpPr/>
            <p:nvPr/>
          </p:nvCxnSpPr>
          <p:spPr>
            <a:xfrm flipV="1">
              <a:off x="2377500" y="4091100"/>
              <a:ext cx="0" cy="14630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48E4FA5-B201-E848-A6CA-50D509D862AE}"/>
                </a:ext>
              </a:extLst>
            </p:cNvPr>
            <p:cNvSpPr/>
            <p:nvPr/>
          </p:nvSpPr>
          <p:spPr>
            <a:xfrm>
              <a:off x="2896996" y="5167650"/>
              <a:ext cx="45720" cy="457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19A7203-8375-3B46-9D75-F6541E5290E6}"/>
                </a:ext>
              </a:extLst>
            </p:cNvPr>
            <p:cNvSpPr txBox="1"/>
            <p:nvPr/>
          </p:nvSpPr>
          <p:spPr>
            <a:xfrm>
              <a:off x="2870410" y="4909918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</a:p>
          </p:txBody>
        </p:sp>
      </p:grpSp>
      <p:sp>
        <p:nvSpPr>
          <p:cNvPr id="111" name="Oval 110">
            <a:extLst>
              <a:ext uri="{FF2B5EF4-FFF2-40B4-BE49-F238E27FC236}">
                <a16:creationId xmlns:a16="http://schemas.microsoft.com/office/drawing/2014/main" id="{223E0C91-3771-7543-8F0A-7981866962BF}"/>
              </a:ext>
            </a:extLst>
          </p:cNvPr>
          <p:cNvSpPr/>
          <p:nvPr/>
        </p:nvSpPr>
        <p:spPr>
          <a:xfrm>
            <a:off x="5791053" y="4894667"/>
            <a:ext cx="45720" cy="457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1336C11-1D69-8047-8861-6067BB915682}"/>
              </a:ext>
            </a:extLst>
          </p:cNvPr>
          <p:cNvSpPr txBox="1"/>
          <p:nvPr/>
        </p:nvSpPr>
        <p:spPr>
          <a:xfrm>
            <a:off x="5802972" y="477168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51A88D1-6B5A-C041-BEAE-E078F0685929}"/>
              </a:ext>
            </a:extLst>
          </p:cNvPr>
          <p:cNvSpPr txBox="1"/>
          <p:nvPr/>
        </p:nvSpPr>
        <p:spPr>
          <a:xfrm>
            <a:off x="420212" y="5661519"/>
            <a:ext cx="17605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</a:t>
            </a:r>
            <a:r>
              <a:rPr lang="en-US" sz="1400" dirty="0"/>
              <a:t>Information </a:t>
            </a:r>
          </a:p>
          <a:p>
            <a:r>
              <a:rPr lang="en-US" sz="1400" dirty="0"/>
              <a:t>   propagation speed: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D4CF6E-A6EC-364B-9DF0-82D1E27C4CEB}"/>
              </a:ext>
            </a:extLst>
          </p:cNvPr>
          <p:cNvSpPr txBox="1"/>
          <p:nvPr/>
        </p:nvSpPr>
        <p:spPr>
          <a:xfrm>
            <a:off x="9049683" y="5876963"/>
            <a:ext cx="648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Finite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828E39A-C97C-D147-8150-F65F5FBD537E}"/>
              </a:ext>
            </a:extLst>
          </p:cNvPr>
          <p:cNvSpPr txBox="1"/>
          <p:nvPr/>
        </p:nvSpPr>
        <p:spPr>
          <a:xfrm>
            <a:off x="5548190" y="5876963"/>
            <a:ext cx="774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Infinite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04D6D27-9207-FF4D-8662-7A279F8B9C50}"/>
              </a:ext>
            </a:extLst>
          </p:cNvPr>
          <p:cNvSpPr txBox="1"/>
          <p:nvPr/>
        </p:nvSpPr>
        <p:spPr>
          <a:xfrm>
            <a:off x="2476086" y="5862070"/>
            <a:ext cx="1058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Undefined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EFA4C4-DE12-0942-A164-2193EE05158C}"/>
              </a:ext>
            </a:extLst>
          </p:cNvPr>
          <p:cNvSpPr txBox="1"/>
          <p:nvPr/>
        </p:nvSpPr>
        <p:spPr>
          <a:xfrm>
            <a:off x="2070267" y="4212634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409B77-A85F-0448-BB41-C99387227E27}"/>
              </a:ext>
            </a:extLst>
          </p:cNvPr>
          <p:cNvSpPr txBox="1"/>
          <p:nvPr/>
        </p:nvSpPr>
        <p:spPr>
          <a:xfrm>
            <a:off x="4646591" y="4209615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E7FC914-494E-AE43-8AA4-8308779CF981}"/>
              </a:ext>
            </a:extLst>
          </p:cNvPr>
          <p:cNvSpPr txBox="1"/>
          <p:nvPr/>
        </p:nvSpPr>
        <p:spPr>
          <a:xfrm>
            <a:off x="8286761" y="4282796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1CFAD8-11B3-7843-91B1-6A2464EBF71C}"/>
              </a:ext>
            </a:extLst>
          </p:cNvPr>
          <p:cNvSpPr txBox="1"/>
          <p:nvPr/>
        </p:nvSpPr>
        <p:spPr>
          <a:xfrm>
            <a:off x="3653203" y="553840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097FFA-10BE-2140-9806-995BA8056EE3}"/>
              </a:ext>
            </a:extLst>
          </p:cNvPr>
          <p:cNvSpPr txBox="1"/>
          <p:nvPr/>
        </p:nvSpPr>
        <p:spPr>
          <a:xfrm>
            <a:off x="6411707" y="557990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8920ED-7186-FA48-8AE7-E7C945A75DF5}"/>
              </a:ext>
            </a:extLst>
          </p:cNvPr>
          <p:cNvSpPr txBox="1"/>
          <p:nvPr/>
        </p:nvSpPr>
        <p:spPr>
          <a:xfrm>
            <a:off x="9902583" y="554399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4569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7708-54E1-7C4C-B167-3BEF07DD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MPI: Message Passing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E60F7-A94E-AE49-B937-E44D21BB3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MPI 1 was released in 1994, MPI 2.0 in 1997, and MPI 3.0 in 2012</a:t>
            </a:r>
          </a:p>
          <a:p>
            <a:r>
              <a:rPr lang="en-US" sz="2400" dirty="0"/>
              <a:t>Distributed memory programming</a:t>
            </a:r>
          </a:p>
          <a:p>
            <a:r>
              <a:rPr lang="en-US" sz="2400" dirty="0"/>
              <a:t>Ideal for multi-node parallelization</a:t>
            </a:r>
          </a:p>
          <a:p>
            <a:r>
              <a:rPr lang="en-US" sz="2400" dirty="0"/>
              <a:t>Can use with OpenMP for better scalability</a:t>
            </a:r>
          </a:p>
          <a:p>
            <a:r>
              <a:rPr lang="en-US" sz="2400" dirty="0"/>
              <a:t>Distributed memory systems have separate address spaces for each processor</a:t>
            </a:r>
          </a:p>
          <a:p>
            <a:pPr lvl="1"/>
            <a:r>
              <a:rPr lang="en-US" sz="2000" dirty="0">
                <a:ea typeface="ＭＳ Ｐゴシック" pitchFamily="-111" charset="-128"/>
              </a:rPr>
              <a:t>Local memory accessed faster than remote memory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  <a:ea typeface="ＭＳ Ｐゴシック" pitchFamily="-111" charset="-128"/>
              </a:rPr>
              <a:t>Data must be manually decomposed</a:t>
            </a:r>
          </a:p>
          <a:p>
            <a:pPr lvl="1"/>
            <a:r>
              <a:rPr lang="en-US" sz="2000" dirty="0">
                <a:ea typeface="ＭＳ Ｐゴシック" pitchFamily="-111" charset="-128"/>
              </a:rPr>
              <a:t>MPI is the standard for distributed memory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0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C969-B796-9C49-8EB9-10A9614B9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Programming: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BD847-FA95-EA43-8A69-1778410AA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0983"/>
            <a:ext cx="10515600" cy="3735980"/>
          </a:xfrm>
        </p:spPr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sz="1600" b="1" dirty="0">
                <a:solidFill>
                  <a:srgbClr val="0000FF"/>
                </a:solidFill>
                <a:latin typeface="Courier New" pitchFamily="-111" charset="0"/>
              </a:rPr>
              <a:t>#include &lt;</a:t>
            </a:r>
            <a:r>
              <a:rPr lang="en-US" sz="1600" b="1" dirty="0" err="1">
                <a:solidFill>
                  <a:srgbClr val="0000FF"/>
                </a:solidFill>
                <a:latin typeface="Courier New" pitchFamily="-111" charset="0"/>
              </a:rPr>
              <a:t>mpi.h</a:t>
            </a:r>
            <a:r>
              <a:rPr lang="en-US" sz="1600" b="1" dirty="0">
                <a:solidFill>
                  <a:srgbClr val="0000FF"/>
                </a:solidFill>
                <a:latin typeface="Courier New" pitchFamily="-111" charset="0"/>
              </a:rPr>
              <a:t>&gt; </a:t>
            </a:r>
            <a:r>
              <a:rPr lang="en-US" sz="1600" b="1" dirty="0">
                <a:latin typeface="Courier New" pitchFamily="-111" charset="0"/>
              </a:rPr>
              <a:t>/* the </a:t>
            </a:r>
            <a:r>
              <a:rPr lang="en-US" sz="1600" b="1" dirty="0" err="1">
                <a:latin typeface="Courier New" pitchFamily="-111" charset="0"/>
              </a:rPr>
              <a:t>mpi</a:t>
            </a:r>
            <a:r>
              <a:rPr lang="en-US" sz="1600" b="1" dirty="0">
                <a:latin typeface="Courier New" pitchFamily="-111" charset="0"/>
              </a:rPr>
              <a:t> include file */</a:t>
            </a:r>
          </a:p>
          <a:p>
            <a:pPr>
              <a:lnSpc>
                <a:spcPct val="80000"/>
              </a:lnSpc>
              <a:buNone/>
            </a:pPr>
            <a:r>
              <a:rPr lang="en-US" sz="1600" b="1" dirty="0">
                <a:latin typeface="Courier New" pitchFamily="-111" charset="0"/>
              </a:rPr>
              <a:t>int main(int </a:t>
            </a:r>
            <a:r>
              <a:rPr lang="en-US" sz="1600" b="1" dirty="0" err="1">
                <a:latin typeface="Courier New" pitchFamily="-111" charset="0"/>
              </a:rPr>
              <a:t>argc</a:t>
            </a:r>
            <a:r>
              <a:rPr lang="en-US" sz="1600" b="1" dirty="0">
                <a:latin typeface="Courier New" pitchFamily="-111" charset="0"/>
              </a:rPr>
              <a:t>, char *</a:t>
            </a:r>
            <a:r>
              <a:rPr lang="en-US" sz="1600" b="1" dirty="0" err="1">
                <a:latin typeface="Courier New" pitchFamily="-111" charset="0"/>
              </a:rPr>
              <a:t>argv</a:t>
            </a:r>
            <a:r>
              <a:rPr lang="en-US" sz="1600" b="1" dirty="0">
                <a:latin typeface="Courier New" pitchFamily="-111" charset="0"/>
              </a:rPr>
              <a:t>[]) </a:t>
            </a:r>
          </a:p>
          <a:p>
            <a:pPr>
              <a:lnSpc>
                <a:spcPct val="80000"/>
              </a:lnSpc>
              <a:buNone/>
            </a:pPr>
            <a:r>
              <a:rPr lang="en-US" sz="1600" b="1" dirty="0">
                <a:latin typeface="Courier New" pitchFamily="-111" charset="0"/>
              </a:rPr>
              <a:t>{</a:t>
            </a:r>
          </a:p>
          <a:p>
            <a:pPr>
              <a:lnSpc>
                <a:spcPct val="80000"/>
              </a:lnSpc>
              <a:buNone/>
            </a:pPr>
            <a:r>
              <a:rPr lang="en-US" sz="1600" b="1" dirty="0">
                <a:latin typeface="Courier New" pitchFamily="-111" charset="0"/>
              </a:rPr>
              <a:t>  /* Initialize MPI */</a:t>
            </a:r>
          </a:p>
          <a:p>
            <a:pPr>
              <a:lnSpc>
                <a:spcPct val="80000"/>
              </a:lnSpc>
              <a:buNone/>
            </a:pPr>
            <a:r>
              <a:rPr lang="en-US" sz="1600" b="1" dirty="0">
                <a:latin typeface="Courier New" pitchFamily="-111" charset="0"/>
              </a:rPr>
              <a:t>  </a:t>
            </a:r>
            <a:r>
              <a:rPr lang="en-US" sz="1600" b="1" dirty="0" err="1">
                <a:latin typeface="Courier New" pitchFamily="-111" charset="0"/>
              </a:rPr>
              <a:t>ierr</a:t>
            </a:r>
            <a:r>
              <a:rPr lang="en-US" sz="1600" b="1" dirty="0">
                <a:latin typeface="Courier New" pitchFamily="-111" charset="0"/>
              </a:rPr>
              <a:t> =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-111" charset="0"/>
              </a:rPr>
              <a:t>MPI_Init</a:t>
            </a:r>
            <a:r>
              <a:rPr lang="en-US" sz="1600" b="1" dirty="0">
                <a:latin typeface="Courier New" pitchFamily="-111" charset="0"/>
              </a:rPr>
              <a:t>(&amp;</a:t>
            </a:r>
            <a:r>
              <a:rPr lang="en-US" sz="1600" b="1" dirty="0" err="1">
                <a:latin typeface="Courier New" pitchFamily="-111" charset="0"/>
              </a:rPr>
              <a:t>argc</a:t>
            </a:r>
            <a:r>
              <a:rPr lang="en-US" sz="1600" b="1" dirty="0">
                <a:latin typeface="Courier New" pitchFamily="-111" charset="0"/>
              </a:rPr>
              <a:t>, &amp;</a:t>
            </a:r>
            <a:r>
              <a:rPr lang="en-US" sz="1600" b="1" dirty="0" err="1">
                <a:latin typeface="Courier New" pitchFamily="-111" charset="0"/>
              </a:rPr>
              <a:t>argv</a:t>
            </a:r>
            <a:r>
              <a:rPr lang="en-US" sz="1600" b="1" dirty="0">
                <a:latin typeface="Courier New" pitchFamily="-111" charset="0"/>
              </a:rPr>
              <a:t>);</a:t>
            </a:r>
          </a:p>
          <a:p>
            <a:pPr>
              <a:lnSpc>
                <a:spcPct val="80000"/>
              </a:lnSpc>
              <a:buNone/>
            </a:pPr>
            <a:r>
              <a:rPr lang="en-US" sz="1600" dirty="0">
                <a:latin typeface="Courier New" pitchFamily="-111" charset="0"/>
              </a:rPr>
              <a:t>/* How many total PEs are there */</a:t>
            </a:r>
          </a:p>
          <a:p>
            <a:pPr>
              <a:lnSpc>
                <a:spcPct val="80000"/>
              </a:lnSpc>
              <a:buNone/>
            </a:pPr>
            <a:r>
              <a:rPr lang="en-US" sz="1600" b="1" dirty="0">
                <a:latin typeface="Courier New" pitchFamily="-111" charset="0"/>
              </a:rPr>
              <a:t>  </a:t>
            </a:r>
            <a:r>
              <a:rPr lang="en-US" sz="1600" b="1" dirty="0" err="1">
                <a:latin typeface="Courier New" pitchFamily="-111" charset="0"/>
              </a:rPr>
              <a:t>ierr</a:t>
            </a:r>
            <a:r>
              <a:rPr lang="en-US" sz="1600" b="1" dirty="0">
                <a:latin typeface="Courier New" pitchFamily="-111" charset="0"/>
              </a:rPr>
              <a:t> =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-111" charset="0"/>
              </a:rPr>
              <a:t>MPI_Comm_size</a:t>
            </a:r>
            <a:r>
              <a:rPr lang="en-US" sz="1600" b="1" dirty="0">
                <a:latin typeface="Courier New" pitchFamily="-111" charset="0"/>
              </a:rPr>
              <a:t>(MPI_COMM_WORLD, &amp;</a:t>
            </a:r>
            <a:r>
              <a:rPr lang="en-US" sz="1600" b="1" dirty="0" err="1">
                <a:latin typeface="Courier New" pitchFamily="-111" charset="0"/>
              </a:rPr>
              <a:t>nPEs</a:t>
            </a:r>
            <a:r>
              <a:rPr lang="en-US" sz="1600" b="1" dirty="0">
                <a:latin typeface="Courier New" pitchFamily="-111" charset="0"/>
              </a:rPr>
              <a:t>);</a:t>
            </a:r>
          </a:p>
          <a:p>
            <a:pPr>
              <a:lnSpc>
                <a:spcPct val="80000"/>
              </a:lnSpc>
              <a:buNone/>
            </a:pPr>
            <a:r>
              <a:rPr lang="en-US" sz="1600" dirty="0">
                <a:latin typeface="Courier New" pitchFamily="-111" charset="0"/>
              </a:rPr>
              <a:t>/* What node am I (what is my rank? */</a:t>
            </a:r>
          </a:p>
          <a:p>
            <a:pPr>
              <a:lnSpc>
                <a:spcPct val="80000"/>
              </a:lnSpc>
              <a:buNone/>
            </a:pPr>
            <a:r>
              <a:rPr lang="en-US" sz="1600" b="1" dirty="0">
                <a:latin typeface="Courier New" pitchFamily="-111" charset="0"/>
              </a:rPr>
              <a:t>  </a:t>
            </a:r>
            <a:r>
              <a:rPr lang="en-US" sz="1600" b="1" dirty="0" err="1">
                <a:latin typeface="Courier New" pitchFamily="-111" charset="0"/>
              </a:rPr>
              <a:t>ierr</a:t>
            </a:r>
            <a:r>
              <a:rPr lang="en-US" sz="1600" b="1" dirty="0">
                <a:latin typeface="Courier New" pitchFamily="-111" charset="0"/>
              </a:rPr>
              <a:t> =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-111" charset="0"/>
              </a:rPr>
              <a:t>MPI_Comm_rank</a:t>
            </a:r>
            <a:r>
              <a:rPr lang="en-US" sz="1600" b="1" dirty="0">
                <a:latin typeface="Courier New" pitchFamily="-111" charset="0"/>
              </a:rPr>
              <a:t>(MPI_COMM_WORLD, &amp;</a:t>
            </a:r>
            <a:r>
              <a:rPr lang="en-US" sz="1600" b="1" dirty="0" err="1">
                <a:latin typeface="Courier New" pitchFamily="-111" charset="0"/>
              </a:rPr>
              <a:t>iam</a:t>
            </a:r>
            <a:r>
              <a:rPr lang="en-US" sz="1600" b="1" dirty="0">
                <a:latin typeface="Courier New" pitchFamily="-111" charset="0"/>
              </a:rPr>
              <a:t>);</a:t>
            </a:r>
          </a:p>
          <a:p>
            <a:pPr>
              <a:lnSpc>
                <a:spcPct val="80000"/>
              </a:lnSpc>
              <a:buNone/>
            </a:pPr>
            <a:r>
              <a:rPr lang="en-US" sz="1600" b="1" dirty="0">
                <a:latin typeface="Courier New" pitchFamily="-111" charset="0"/>
              </a:rPr>
              <a:t>  ...</a:t>
            </a:r>
          </a:p>
          <a:p>
            <a:pPr>
              <a:lnSpc>
                <a:spcPct val="80000"/>
              </a:lnSpc>
              <a:buNone/>
            </a:pPr>
            <a:r>
              <a:rPr lang="en-US" sz="1600" b="1" dirty="0">
                <a:latin typeface="Courier New" pitchFamily="-111" charset="0"/>
              </a:rPr>
              <a:t>  </a:t>
            </a:r>
            <a:r>
              <a:rPr lang="en-US" sz="1600" b="1" dirty="0" err="1">
                <a:latin typeface="Courier New" pitchFamily="-111" charset="0"/>
              </a:rPr>
              <a:t>ierr</a:t>
            </a:r>
            <a:r>
              <a:rPr lang="en-US" sz="1600" b="1" dirty="0">
                <a:latin typeface="Courier New" pitchFamily="-111" charset="0"/>
              </a:rPr>
              <a:t> =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-111" charset="0"/>
              </a:rPr>
              <a:t>MPI_Finalize</a:t>
            </a:r>
            <a:r>
              <a:rPr lang="en-US" sz="1600" b="1" dirty="0">
                <a:latin typeface="Courier New" pitchFamily="-111" charset="0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74C7B-32FD-0742-B0E6-9B605E385CA7}"/>
              </a:ext>
            </a:extLst>
          </p:cNvPr>
          <p:cNvSpPr txBox="1"/>
          <p:nvPr/>
        </p:nvSpPr>
        <p:spPr>
          <a:xfrm>
            <a:off x="838200" y="1619573"/>
            <a:ext cx="433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Every MPI program needs these:</a:t>
            </a:r>
          </a:p>
        </p:txBody>
      </p:sp>
    </p:spTree>
    <p:extLst>
      <p:ext uri="{BB962C8B-B14F-4D97-AF65-F5344CB8AC3E}">
        <p14:creationId xmlns:p14="http://schemas.microsoft.com/office/powerpoint/2010/main" val="434203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7C5E-2629-9340-89C4-A1DDAC6A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296A0-3032-5B4B-8DB7-38558DCA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itchFamily="-111" charset="0"/>
              </a:rPr>
              <a:t>#include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solidFill>
                  <a:srgbClr val="0000FF"/>
                </a:solidFill>
                <a:latin typeface="Courier New" pitchFamily="-111" charset="0"/>
              </a:rPr>
              <a:t>#include "</a:t>
            </a:r>
            <a:r>
              <a:rPr lang="en-US" sz="1800" b="1" dirty="0" err="1">
                <a:solidFill>
                  <a:srgbClr val="0000FF"/>
                </a:solidFill>
                <a:latin typeface="Courier New" pitchFamily="-111" charset="0"/>
              </a:rPr>
              <a:t>mpi.h</a:t>
            </a:r>
            <a:r>
              <a:rPr lang="en-US" sz="1800" b="1" dirty="0">
                <a:solidFill>
                  <a:srgbClr val="0000FF"/>
                </a:solidFill>
                <a:latin typeface="Courier New" pitchFamily="-111" charset="0"/>
              </a:rPr>
              <a:t>”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 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int main(int </a:t>
            </a:r>
            <a:r>
              <a:rPr lang="en-US" sz="1800" b="1" dirty="0" err="1">
                <a:latin typeface="Courier New" pitchFamily="-111" charset="0"/>
              </a:rPr>
              <a:t>argc</a:t>
            </a:r>
            <a:r>
              <a:rPr lang="en-US" sz="1800" b="1" dirty="0">
                <a:latin typeface="Courier New" pitchFamily="-111" charset="0"/>
              </a:rPr>
              <a:t>, char *</a:t>
            </a:r>
            <a:r>
              <a:rPr lang="en-US" sz="1800" b="1" dirty="0" err="1">
                <a:latin typeface="Courier New" pitchFamily="-111" charset="0"/>
              </a:rPr>
              <a:t>argv</a:t>
            </a:r>
            <a:r>
              <a:rPr lang="en-US" sz="1800" b="1" dirty="0">
                <a:latin typeface="Courier New" pitchFamily="-111" charset="0"/>
              </a:rPr>
              <a:t>[])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int </a:t>
            </a:r>
            <a:r>
              <a:rPr lang="en-US" sz="1800" b="1" dirty="0" err="1">
                <a:latin typeface="Courier New" pitchFamily="-111" charset="0"/>
              </a:rPr>
              <a:t>argc</a:t>
            </a:r>
            <a:r>
              <a:rPr lang="en-US" sz="1800" b="1" dirty="0">
                <a:latin typeface="Courier New" pitchFamily="-111" charset="0"/>
              </a:rPr>
              <a:t>;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char *</a:t>
            </a:r>
            <a:r>
              <a:rPr lang="en-US" sz="1800" b="1" dirty="0" err="1">
                <a:latin typeface="Courier New" pitchFamily="-111" charset="0"/>
              </a:rPr>
              <a:t>argv</a:t>
            </a:r>
            <a:r>
              <a:rPr lang="en-US" sz="1800" b="1" dirty="0">
                <a:latin typeface="Courier New" pitchFamily="-111" charset="0"/>
              </a:rPr>
              <a:t>[];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{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	int </a:t>
            </a:r>
            <a:r>
              <a:rPr lang="en-US" sz="1800" b="1" dirty="0" err="1">
                <a:latin typeface="Courier New" pitchFamily="-111" charset="0"/>
              </a:rPr>
              <a:t>myid</a:t>
            </a:r>
            <a:r>
              <a:rPr lang="en-US" sz="1800" b="1" dirty="0">
                <a:latin typeface="Courier New" pitchFamily="-111" charset="0"/>
              </a:rPr>
              <a:t>, </a:t>
            </a:r>
            <a:r>
              <a:rPr lang="en-US" sz="1800" b="1" dirty="0" err="1">
                <a:latin typeface="Courier New" pitchFamily="-111" charset="0"/>
              </a:rPr>
              <a:t>numprocs</a:t>
            </a:r>
            <a:r>
              <a:rPr lang="en-US" sz="1800" b="1" dirty="0">
                <a:latin typeface="Courier New" pitchFamily="-111" charset="0"/>
              </a:rPr>
              <a:t>;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	</a:t>
            </a:r>
            <a:r>
              <a:rPr lang="en-US" sz="1800" b="1" dirty="0" err="1">
                <a:solidFill>
                  <a:srgbClr val="0000FF"/>
                </a:solidFill>
                <a:latin typeface="Courier New" pitchFamily="-111" charset="0"/>
              </a:rPr>
              <a:t>MPI_Init</a:t>
            </a:r>
            <a:r>
              <a:rPr lang="en-US" sz="1800" b="1" dirty="0">
                <a:latin typeface="Courier New" pitchFamily="-111" charset="0"/>
              </a:rPr>
              <a:t>(&amp;</a:t>
            </a:r>
            <a:r>
              <a:rPr lang="en-US" sz="1800" b="1" dirty="0" err="1">
                <a:latin typeface="Courier New" pitchFamily="-111" charset="0"/>
              </a:rPr>
              <a:t>argc</a:t>
            </a:r>
            <a:r>
              <a:rPr lang="en-US" sz="1800" b="1" dirty="0">
                <a:latin typeface="Courier New" pitchFamily="-111" charset="0"/>
              </a:rPr>
              <a:t>,&amp;</a:t>
            </a:r>
            <a:r>
              <a:rPr lang="en-US" sz="1800" b="1" dirty="0" err="1">
                <a:latin typeface="Courier New" pitchFamily="-111" charset="0"/>
              </a:rPr>
              <a:t>argv</a:t>
            </a:r>
            <a:r>
              <a:rPr lang="en-US" sz="1800" b="1" dirty="0">
                <a:latin typeface="Courier New" pitchFamily="-111" charset="0"/>
              </a:rPr>
              <a:t>);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	</a:t>
            </a:r>
            <a:r>
              <a:rPr lang="en-US" sz="1800" b="1" dirty="0" err="1">
                <a:solidFill>
                  <a:srgbClr val="0000FF"/>
                </a:solidFill>
                <a:latin typeface="Courier New" pitchFamily="-111" charset="0"/>
              </a:rPr>
              <a:t>MPI_Comm_size</a:t>
            </a:r>
            <a:r>
              <a:rPr lang="en-US" sz="1800" b="1" dirty="0">
                <a:latin typeface="Courier New" pitchFamily="-111" charset="0"/>
              </a:rPr>
              <a:t>(MPI_COMM_WORLD,&amp;</a:t>
            </a:r>
            <a:r>
              <a:rPr lang="en-US" sz="1800" b="1" dirty="0" err="1">
                <a:latin typeface="Courier New" pitchFamily="-111" charset="0"/>
              </a:rPr>
              <a:t>numprocs</a:t>
            </a:r>
            <a:r>
              <a:rPr lang="en-US" sz="1800" b="1" dirty="0">
                <a:latin typeface="Courier New" pitchFamily="-111" charset="0"/>
              </a:rPr>
              <a:t>);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	</a:t>
            </a:r>
            <a:r>
              <a:rPr lang="en-US" sz="1800" b="1" dirty="0" err="1">
                <a:solidFill>
                  <a:srgbClr val="0000FF"/>
                </a:solidFill>
                <a:latin typeface="Courier New" pitchFamily="-111" charset="0"/>
              </a:rPr>
              <a:t>MPI_Comm_rank</a:t>
            </a:r>
            <a:r>
              <a:rPr lang="en-US" sz="1800" b="1" dirty="0">
                <a:latin typeface="Courier New" pitchFamily="-111" charset="0"/>
              </a:rPr>
              <a:t>(MPI_COMM_WORLD,&amp;</a:t>
            </a:r>
            <a:r>
              <a:rPr lang="en-US" sz="1800" b="1" dirty="0" err="1">
                <a:latin typeface="Courier New" pitchFamily="-111" charset="0"/>
              </a:rPr>
              <a:t>myid</a:t>
            </a:r>
            <a:r>
              <a:rPr lang="en-US" sz="1800" b="1" dirty="0">
                <a:latin typeface="Courier New" pitchFamily="-111" charset="0"/>
              </a:rPr>
              <a:t>);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	/* print out my rank and this run's PE size*/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	</a:t>
            </a:r>
            <a:r>
              <a:rPr lang="en-US" sz="1800" b="1" dirty="0" err="1">
                <a:latin typeface="Courier New" pitchFamily="-111" charset="0"/>
              </a:rPr>
              <a:t>printf</a:t>
            </a:r>
            <a:r>
              <a:rPr lang="en-US" sz="1800" b="1" dirty="0">
                <a:latin typeface="Courier New" pitchFamily="-111" charset="0"/>
              </a:rPr>
              <a:t>("Hello from %d\n",</a:t>
            </a:r>
            <a:r>
              <a:rPr lang="en-US" sz="1800" b="1" dirty="0" err="1">
                <a:latin typeface="Courier New" pitchFamily="-111" charset="0"/>
              </a:rPr>
              <a:t>myid</a:t>
            </a:r>
            <a:r>
              <a:rPr lang="en-US" sz="1800" b="1" dirty="0">
                <a:latin typeface="Courier New" pitchFamily="-111" charset="0"/>
              </a:rPr>
              <a:t>," of ",</a:t>
            </a:r>
            <a:r>
              <a:rPr lang="en-US" sz="1800" b="1" dirty="0" err="1">
                <a:latin typeface="Courier New" pitchFamily="-111" charset="0"/>
              </a:rPr>
              <a:t>numprocs</a:t>
            </a:r>
            <a:r>
              <a:rPr lang="en-US" sz="1800" b="1" dirty="0">
                <a:latin typeface="Courier New" pitchFamily="-111" charset="0"/>
              </a:rPr>
              <a:t>);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	</a:t>
            </a:r>
            <a:r>
              <a:rPr lang="en-US" sz="1800" b="1" dirty="0" err="1">
                <a:solidFill>
                  <a:srgbClr val="0000FF"/>
                </a:solidFill>
                <a:latin typeface="Courier New" pitchFamily="-111" charset="0"/>
              </a:rPr>
              <a:t>MPI_Finalize</a:t>
            </a:r>
            <a:r>
              <a:rPr lang="en-US" sz="1800" b="1" dirty="0">
                <a:latin typeface="Courier New" pitchFamily="-111" charset="0"/>
              </a:rPr>
              <a:t>();</a:t>
            </a:r>
            <a:br>
              <a:rPr lang="en-US" sz="1800" b="1" dirty="0">
                <a:latin typeface="Courier New" pitchFamily="-111" charset="0"/>
              </a:rPr>
            </a:br>
            <a:r>
              <a:rPr lang="en-US" sz="1800" b="1" dirty="0">
                <a:latin typeface="Courier New" pitchFamily="-111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647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0AA8-58D7-2842-BD16-BDDD4BE4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Parallel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4A7D-DA31-594B-AB7C-07536FECF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Limits of single CPU computing</a:t>
            </a:r>
          </a:p>
          <a:p>
            <a:pPr lvl="1"/>
            <a:r>
              <a:rPr lang="en-US" sz="2000" dirty="0"/>
              <a:t>performance</a:t>
            </a:r>
          </a:p>
          <a:p>
            <a:pPr lvl="1"/>
            <a:r>
              <a:rPr lang="en-US" sz="2000" dirty="0"/>
              <a:t>available memory</a:t>
            </a:r>
          </a:p>
          <a:p>
            <a:r>
              <a:rPr lang="en-US" sz="2400" dirty="0"/>
              <a:t>Parallel computing allows one to:</a:t>
            </a:r>
          </a:p>
          <a:p>
            <a:pPr lvl="1"/>
            <a:r>
              <a:rPr lang="en-US" sz="2000" dirty="0"/>
              <a:t>solve problems that don’t fit on a single CPU</a:t>
            </a:r>
          </a:p>
          <a:p>
            <a:pPr lvl="1"/>
            <a:r>
              <a:rPr lang="en-US" sz="2000" dirty="0"/>
              <a:t>solve problems that can’t be solved in a reasonable time</a:t>
            </a:r>
          </a:p>
          <a:p>
            <a:r>
              <a:rPr lang="en-US" sz="2400" dirty="0"/>
              <a:t>We can solve…</a:t>
            </a:r>
          </a:p>
          <a:p>
            <a:pPr lvl="1"/>
            <a:r>
              <a:rPr lang="en-US" sz="2000" dirty="0"/>
              <a:t>larger problems</a:t>
            </a:r>
          </a:p>
          <a:p>
            <a:pPr lvl="1"/>
            <a:r>
              <a:rPr lang="en-US" sz="2000" dirty="0"/>
              <a:t>faster</a:t>
            </a:r>
          </a:p>
          <a:p>
            <a:pPr lvl="1"/>
            <a:r>
              <a:rPr lang="en-US" sz="2000" dirty="0"/>
              <a:t>more cases</a:t>
            </a:r>
          </a:p>
        </p:txBody>
      </p:sp>
    </p:spTree>
    <p:extLst>
      <p:ext uri="{BB962C8B-B14F-4D97-AF65-F5344CB8AC3E}">
        <p14:creationId xmlns:p14="http://schemas.microsoft.com/office/powerpoint/2010/main" val="2881437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D892-1105-7843-AD3C-EE94786D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B9562-7B9C-2240-9DF7-1192DE289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6665"/>
            <a:ext cx="10515600" cy="3120298"/>
          </a:xfrm>
        </p:spPr>
        <p:txBody>
          <a:bodyPr/>
          <a:lstStyle/>
          <a:p>
            <a:r>
              <a:rPr lang="en-US" sz="2400" dirty="0"/>
              <a:t>Processes in message passing program communicate by passing messages</a:t>
            </a:r>
          </a:p>
          <a:p>
            <a:r>
              <a:rPr lang="en-US" sz="2400" dirty="0"/>
              <a:t>Basic message passing primitives</a:t>
            </a:r>
          </a:p>
          <a:p>
            <a:pPr lvl="1"/>
            <a:r>
              <a:rPr lang="en-US" sz="2000" dirty="0" err="1">
                <a:solidFill>
                  <a:schemeClr val="accent1"/>
                </a:solidFill>
              </a:rPr>
              <a:t>MPI_Send</a:t>
            </a:r>
            <a:r>
              <a:rPr lang="en-US" sz="2000" dirty="0">
                <a:solidFill>
                  <a:schemeClr val="accent1"/>
                </a:solidFill>
              </a:rPr>
              <a:t> (parameters list)</a:t>
            </a:r>
          </a:p>
          <a:p>
            <a:pPr lvl="1"/>
            <a:r>
              <a:rPr lang="en-US" sz="2000" dirty="0" err="1">
                <a:solidFill>
                  <a:schemeClr val="accent1"/>
                </a:solidFill>
              </a:rPr>
              <a:t>MPI_Receive</a:t>
            </a:r>
            <a:r>
              <a:rPr lang="en-US" sz="2000" dirty="0">
                <a:solidFill>
                  <a:schemeClr val="accent1"/>
                </a:solidFill>
              </a:rPr>
              <a:t> (parameter list)</a:t>
            </a:r>
          </a:p>
          <a:p>
            <a:r>
              <a:rPr lang="en-US" sz="2400" dirty="0"/>
              <a:t>These calls are blocking: the source processor issuing the send/receive cannot move to the next statement until the target processor issues the matching receive/send.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9E868FEE-5322-C94F-A142-CB7434581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9851" y="2107770"/>
            <a:ext cx="762000" cy="531813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 pitchFamily="-111" charset="0"/>
              </a:rPr>
              <a:t>A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B11B334F-F527-DF4A-B52C-4CAB9324F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3651" y="2107770"/>
            <a:ext cx="762000" cy="531813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solidFill>
                  <a:srgbClr val="FFFFFF"/>
                </a:solidFill>
                <a:latin typeface="Times New Roman" pitchFamily="-111" charset="0"/>
              </a:rPr>
              <a:t>B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C93B6AC-ED76-4A4B-BF8B-AA14999A3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4251" y="2260170"/>
            <a:ext cx="2590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44DAA99A-20EE-554D-BD47-51A2183E2C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0451" y="2564970"/>
            <a:ext cx="2438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28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64370-63C2-834B-8F3D-83898555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1716"/>
          </a:xfrm>
        </p:spPr>
        <p:txBody>
          <a:bodyPr/>
          <a:lstStyle/>
          <a:p>
            <a:r>
              <a:rPr lang="en-US" dirty="0"/>
              <a:t>MPI Example: Send &amp; Receive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DF72-3979-8540-A514-A40054E3E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1"/>
            <a:ext cx="10515600" cy="462713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 pitchFamily="-111" charset="0"/>
              </a:rPr>
              <a:t>#include "</a:t>
            </a:r>
            <a:r>
              <a:rPr lang="en-US" sz="1200" b="1" dirty="0" err="1">
                <a:solidFill>
                  <a:srgbClr val="0000FF"/>
                </a:solidFill>
                <a:latin typeface="Courier New" pitchFamily="-111" charset="0"/>
              </a:rPr>
              <a:t>mpi.h</a:t>
            </a:r>
            <a:r>
              <a:rPr lang="en-US" sz="1200" b="1" dirty="0">
                <a:solidFill>
                  <a:srgbClr val="0000FF"/>
                </a:solidFill>
                <a:latin typeface="Courier New" pitchFamily="-111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/************************************************************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This is a simple send/receive program in MPI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************************************************************/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int main(int </a:t>
            </a:r>
            <a:r>
              <a:rPr lang="en-US" sz="1200" b="1" dirty="0" err="1">
                <a:latin typeface="Courier New" pitchFamily="-111" charset="0"/>
              </a:rPr>
              <a:t>argc,char</a:t>
            </a:r>
            <a:r>
              <a:rPr lang="en-US" sz="1200" b="1" dirty="0">
                <a:latin typeface="Courier New" pitchFamily="-111" charset="0"/>
              </a:rPr>
              <a:t> *</a:t>
            </a:r>
            <a:r>
              <a:rPr lang="en-US" sz="1200" b="1" dirty="0" err="1">
                <a:latin typeface="Courier New" pitchFamily="-111" charset="0"/>
              </a:rPr>
              <a:t>argv</a:t>
            </a:r>
            <a:r>
              <a:rPr lang="en-US" sz="1200" b="1" dirty="0">
                <a:latin typeface="Courier New" pitchFamily="-111" charset="0"/>
              </a:rPr>
              <a:t>[])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int </a:t>
            </a:r>
            <a:r>
              <a:rPr lang="en-US" sz="1200" b="1" dirty="0" err="1">
                <a:latin typeface="Courier New" pitchFamily="-111" charset="0"/>
              </a:rPr>
              <a:t>myid</a:t>
            </a:r>
            <a:r>
              <a:rPr lang="en-US" sz="1200" b="1" dirty="0">
                <a:latin typeface="Courier New" pitchFamily="-111" charset="0"/>
              </a:rPr>
              <a:t>, </a:t>
            </a:r>
            <a:r>
              <a:rPr lang="en-US" sz="1200" b="1" dirty="0" err="1">
                <a:latin typeface="Courier New" pitchFamily="-111" charset="0"/>
              </a:rPr>
              <a:t>numprocs</a:t>
            </a:r>
            <a:r>
              <a:rPr lang="en-US" sz="1200" b="1" dirty="0">
                <a:latin typeface="Courier New" pitchFamily="-111" charset="0"/>
              </a:rPr>
              <a:t>, </a:t>
            </a:r>
            <a:r>
              <a:rPr lang="en-US" sz="1200" b="1" dirty="0" err="1">
                <a:latin typeface="Courier New" pitchFamily="-111" charset="0"/>
              </a:rPr>
              <a:t>tag,source,destination,count,buffer</a:t>
            </a:r>
            <a:r>
              <a:rPr lang="en-US" sz="1200" b="1" dirty="0">
                <a:latin typeface="Courier New" pitchFamily="-111" charset="0"/>
              </a:rPr>
              <a:t> 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      </a:t>
            </a:r>
            <a:r>
              <a:rPr lang="en-US" sz="1200" b="1" dirty="0" err="1">
                <a:latin typeface="Courier New" pitchFamily="-111" charset="0"/>
              </a:rPr>
              <a:t>MPI_Status</a:t>
            </a:r>
            <a:r>
              <a:rPr lang="en-US" sz="1200" b="1" dirty="0">
                <a:latin typeface="Courier New" pitchFamily="-111" charset="0"/>
              </a:rPr>
              <a:t> status;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</a:t>
            </a:r>
            <a:r>
              <a:rPr lang="en-US" sz="1200" b="1" dirty="0" err="1">
                <a:solidFill>
                  <a:srgbClr val="0000FF"/>
                </a:solidFill>
                <a:latin typeface="Courier New" pitchFamily="-111" charset="0"/>
              </a:rPr>
              <a:t>MPI_Init</a:t>
            </a:r>
            <a:r>
              <a:rPr lang="en-US" sz="1200" b="1" dirty="0">
                <a:latin typeface="Courier New" pitchFamily="-111" charset="0"/>
              </a:rPr>
              <a:t>(&amp;</a:t>
            </a:r>
            <a:r>
              <a:rPr lang="en-US" sz="1200" b="1" dirty="0" err="1">
                <a:latin typeface="Courier New" pitchFamily="-111" charset="0"/>
              </a:rPr>
              <a:t>argc</a:t>
            </a:r>
            <a:r>
              <a:rPr lang="en-US" sz="1200" b="1" dirty="0">
                <a:latin typeface="Courier New" pitchFamily="-111" charset="0"/>
              </a:rPr>
              <a:t>,&amp;</a:t>
            </a:r>
            <a:r>
              <a:rPr lang="en-US" sz="1200" b="1" dirty="0" err="1">
                <a:latin typeface="Courier New" pitchFamily="-111" charset="0"/>
              </a:rPr>
              <a:t>argv</a:t>
            </a:r>
            <a:r>
              <a:rPr lang="en-US" sz="1200" b="1" dirty="0">
                <a:latin typeface="Courier New" pitchFamily="-111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</a:t>
            </a:r>
            <a:r>
              <a:rPr lang="en-US" sz="1200" b="1" dirty="0" err="1">
                <a:solidFill>
                  <a:srgbClr val="0000FF"/>
                </a:solidFill>
                <a:latin typeface="Courier New" pitchFamily="-111" charset="0"/>
              </a:rPr>
              <a:t>MPI_Comm_size</a:t>
            </a:r>
            <a:r>
              <a:rPr lang="en-US" sz="1200" b="1" dirty="0">
                <a:latin typeface="Courier New" pitchFamily="-111" charset="0"/>
              </a:rPr>
              <a:t>(MPI_COMM_WORLD,&amp;</a:t>
            </a:r>
            <a:r>
              <a:rPr lang="en-US" sz="1200" b="1" dirty="0" err="1">
                <a:latin typeface="Courier New" pitchFamily="-111" charset="0"/>
              </a:rPr>
              <a:t>numprocs</a:t>
            </a:r>
            <a:r>
              <a:rPr lang="en-US" sz="1200" b="1" dirty="0">
                <a:latin typeface="Courier New" pitchFamily="-111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</a:t>
            </a:r>
            <a:r>
              <a:rPr lang="en-US" sz="1200" b="1" dirty="0" err="1">
                <a:solidFill>
                  <a:srgbClr val="0000FF"/>
                </a:solidFill>
                <a:latin typeface="Courier New" pitchFamily="-111" charset="0"/>
              </a:rPr>
              <a:t>MPI_Comm_rank</a:t>
            </a:r>
            <a:r>
              <a:rPr lang="en-US" sz="1200" b="1" dirty="0">
                <a:latin typeface="Courier New" pitchFamily="-111" charset="0"/>
              </a:rPr>
              <a:t>(MPI_COMM_WORLD,&amp;</a:t>
            </a:r>
            <a:r>
              <a:rPr lang="en-US" sz="1200" b="1" dirty="0" err="1">
                <a:latin typeface="Courier New" pitchFamily="-111" charset="0"/>
              </a:rPr>
              <a:t>myid</a:t>
            </a:r>
            <a:r>
              <a:rPr lang="en-US" sz="1200" b="1" dirty="0">
                <a:latin typeface="Courier New" pitchFamily="-111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tag=1234;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source=0;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destination=1;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count=1;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if(</a:t>
            </a:r>
            <a:r>
              <a:rPr lang="en-US" sz="1200" b="1" dirty="0" err="1">
                <a:latin typeface="Courier New" pitchFamily="-111" charset="0"/>
              </a:rPr>
              <a:t>myid</a:t>
            </a:r>
            <a:r>
              <a:rPr lang="en-US" sz="1200" b="1" dirty="0">
                <a:latin typeface="Courier New" pitchFamily="-111" charset="0"/>
              </a:rPr>
              <a:t> == source){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    buffer=5678;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   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-111" charset="0"/>
              </a:rPr>
              <a:t>MPI_Send</a:t>
            </a:r>
            <a:r>
              <a:rPr lang="en-US" sz="1200" b="1" dirty="0">
                <a:latin typeface="Courier New" pitchFamily="-111" charset="0"/>
              </a:rPr>
              <a:t>(&amp;</a:t>
            </a:r>
            <a:r>
              <a:rPr lang="en-US" sz="1200" b="1" dirty="0" err="1">
                <a:latin typeface="Courier New" pitchFamily="-111" charset="0"/>
              </a:rPr>
              <a:t>buffer,count,MPI_INT,destination,tag,MPI_COMM_WORLD</a:t>
            </a:r>
            <a:r>
              <a:rPr lang="en-US" sz="1200" b="1" dirty="0">
                <a:latin typeface="Courier New" pitchFamily="-111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    </a:t>
            </a:r>
            <a:r>
              <a:rPr lang="en-US" sz="1200" b="1" dirty="0" err="1">
                <a:latin typeface="Courier New" pitchFamily="-111" charset="0"/>
              </a:rPr>
              <a:t>printf</a:t>
            </a:r>
            <a:r>
              <a:rPr lang="en-US" sz="1200" b="1" dirty="0">
                <a:latin typeface="Courier New" pitchFamily="-111" charset="0"/>
              </a:rPr>
              <a:t>("processor %d  sent %d\n",</a:t>
            </a:r>
            <a:r>
              <a:rPr lang="en-US" sz="1200" b="1" dirty="0" err="1">
                <a:latin typeface="Courier New" pitchFamily="-111" charset="0"/>
              </a:rPr>
              <a:t>myid,buffer</a:t>
            </a:r>
            <a:r>
              <a:rPr lang="en-US" sz="1200" b="1" dirty="0">
                <a:latin typeface="Courier New" pitchFamily="-111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if(</a:t>
            </a:r>
            <a:r>
              <a:rPr lang="en-US" sz="1200" b="1" dirty="0" err="1">
                <a:latin typeface="Courier New" pitchFamily="-111" charset="0"/>
              </a:rPr>
              <a:t>myid</a:t>
            </a:r>
            <a:r>
              <a:rPr lang="en-US" sz="1200" b="1" dirty="0">
                <a:latin typeface="Courier New" pitchFamily="-111" charset="0"/>
              </a:rPr>
              <a:t> == destination){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   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-111" charset="0"/>
              </a:rPr>
              <a:t>MPI_Recv</a:t>
            </a:r>
            <a:r>
              <a:rPr lang="en-US" sz="1200" b="1" dirty="0">
                <a:latin typeface="Courier New" pitchFamily="-111" charset="0"/>
              </a:rPr>
              <a:t>(&amp;</a:t>
            </a:r>
            <a:r>
              <a:rPr lang="en-US" sz="1200" b="1" dirty="0" err="1">
                <a:latin typeface="Courier New" pitchFamily="-111" charset="0"/>
              </a:rPr>
              <a:t>buffer,count,MPI_INT,source,tag,MPI_COMM_WORLD,&amp;status</a:t>
            </a:r>
            <a:r>
              <a:rPr lang="en-US" sz="1200" b="1" dirty="0">
                <a:latin typeface="Courier New" pitchFamily="-111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    </a:t>
            </a:r>
            <a:r>
              <a:rPr lang="en-US" sz="1200" b="1" dirty="0" err="1">
                <a:latin typeface="Courier New" pitchFamily="-111" charset="0"/>
              </a:rPr>
              <a:t>printf</a:t>
            </a:r>
            <a:r>
              <a:rPr lang="en-US" sz="1200" b="1" dirty="0">
                <a:latin typeface="Courier New" pitchFamily="-111" charset="0"/>
              </a:rPr>
              <a:t>("processor %d  got %d\n",</a:t>
            </a:r>
            <a:r>
              <a:rPr lang="en-US" sz="1200" b="1" dirty="0" err="1">
                <a:latin typeface="Courier New" pitchFamily="-111" charset="0"/>
              </a:rPr>
              <a:t>myid,buffer</a:t>
            </a:r>
            <a:r>
              <a:rPr lang="en-US" sz="1200" b="1" dirty="0">
                <a:latin typeface="Courier New" pitchFamily="-111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    </a:t>
            </a:r>
            <a:r>
              <a:rPr lang="en-US" sz="1200" b="1" dirty="0" err="1">
                <a:solidFill>
                  <a:srgbClr val="0000FF"/>
                </a:solidFill>
                <a:latin typeface="Courier New" pitchFamily="-111" charset="0"/>
              </a:rPr>
              <a:t>MPI_Finalize</a:t>
            </a:r>
            <a:r>
              <a:rPr lang="en-US" sz="1200" b="1" dirty="0">
                <a:latin typeface="Courier New" pitchFamily="-111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itchFamily="-111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04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AEE4-43A3-B448-880A-25DA1D3B6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575"/>
            <a:ext cx="10515600" cy="2159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Simulation-focused, solving grand-challenging problems</a:t>
            </a:r>
          </a:p>
          <a:p>
            <a:r>
              <a:rPr lang="en-US" dirty="0"/>
              <a:t>Systems of equations with well-defined boundary conditions</a:t>
            </a:r>
          </a:p>
          <a:p>
            <a:r>
              <a:rPr lang="en-US" dirty="0"/>
              <a:t>e.g. Computational Fluid Dynamics (CFD)</a:t>
            </a:r>
          </a:p>
          <a:p>
            <a:pPr lvl="1"/>
            <a:r>
              <a:rPr lang="en-US" dirty="0"/>
              <a:t>Closed systems of equations, controllable conditions</a:t>
            </a:r>
          </a:p>
          <a:p>
            <a:pPr lvl="1"/>
            <a:r>
              <a:rPr lang="en-US" dirty="0"/>
              <a:t>Mathematically proven methods, numerically discretized</a:t>
            </a:r>
          </a:p>
          <a:p>
            <a:pPr lvl="1"/>
            <a:r>
              <a:rPr lang="en-US" dirty="0"/>
              <a:t>Well-suited for heavy computation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B2BBB-5CB1-A844-B4A4-354ADF244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259" y="3989320"/>
            <a:ext cx="4848886" cy="2050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1D06A-039C-2D40-9021-246D9AC9B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203" y="3398978"/>
            <a:ext cx="5094597" cy="29728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EF9127-1AEF-914F-81BA-97656555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921"/>
          </a:xfrm>
        </p:spPr>
        <p:txBody>
          <a:bodyPr/>
          <a:lstStyle/>
          <a:p>
            <a:r>
              <a:rPr lang="en-US" dirty="0"/>
              <a:t>Quick Overview of Parallel Computing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08356"/>
            <a:ext cx="11887200" cy="5063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22396"/>
            <a:ext cx="11887200" cy="50494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27899"/>
            <a:ext cx="11887200" cy="50439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39522"/>
            <a:ext cx="11887200" cy="5043926"/>
          </a:xfrm>
          <a:prstGeom prst="rect">
            <a:avLst/>
          </a:prstGeom>
        </p:spPr>
      </p:pic>
      <p:pic>
        <p:nvPicPr>
          <p:cNvPr id="13" name="d3_base_qt">
            <a:hlinkClick r:id="" action="ppaction://media"/>
            <a:extLst>
              <a:ext uri="{FF2B5EF4-FFF2-40B4-BE49-F238E27FC236}">
                <a16:creationId xmlns:a16="http://schemas.microsoft.com/office/drawing/2014/main" id="{C8393BAE-3C6D-DF4E-BA08-DA6D15CBF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307380" y="1409404"/>
            <a:ext cx="4093960" cy="4893721"/>
          </a:xfrm>
          <a:prstGeom prst="rect">
            <a:avLst/>
          </a:prstGeom>
        </p:spPr>
      </p:pic>
      <p:pic>
        <p:nvPicPr>
          <p:cNvPr id="14" name="de_base_qt">
            <a:hlinkClick r:id="" action="ppaction://media"/>
            <a:extLst>
              <a:ext uri="{FF2B5EF4-FFF2-40B4-BE49-F238E27FC236}">
                <a16:creationId xmlns:a16="http://schemas.microsoft.com/office/drawing/2014/main" id="{DB187A0E-5D5D-5545-A473-1EB7F4B0CE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992175" y="1418362"/>
            <a:ext cx="4086467" cy="48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30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305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54" repeatCount="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60" repeatCount="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2E31-623C-6B47-8603-4F309714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w/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BF934-59DA-694C-8099-7DD648D1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  <a:p>
            <a:r>
              <a:rPr lang="en-US" dirty="0"/>
              <a:t>Pi-calculation</a:t>
            </a:r>
          </a:p>
          <a:p>
            <a:endParaRPr lang="en-US" dirty="0"/>
          </a:p>
          <a:p>
            <a:r>
              <a:rPr lang="en-US" dirty="0"/>
              <a:t>MPICH vs </a:t>
            </a:r>
            <a:r>
              <a:rPr lang="en-US" dirty="0" err="1"/>
              <a:t>OpenMPI</a:t>
            </a:r>
            <a:r>
              <a:rPr lang="en-US" dirty="0"/>
              <a:t> – different MPI stack</a:t>
            </a:r>
          </a:p>
          <a:p>
            <a:r>
              <a:rPr lang="en-US" dirty="0"/>
              <a:t>Compilers – Intel vs </a:t>
            </a:r>
            <a:r>
              <a:rPr lang="en-US" dirty="0" err="1"/>
              <a:t>gcc</a:t>
            </a:r>
            <a:endParaRPr lang="en-US" dirty="0"/>
          </a:p>
          <a:p>
            <a:r>
              <a:rPr lang="en-US" dirty="0"/>
              <a:t>MKL vs OPENBLAS/LAPACK/SCALAPACK</a:t>
            </a:r>
          </a:p>
        </p:txBody>
      </p:sp>
    </p:spTree>
    <p:extLst>
      <p:ext uri="{BB962C8B-B14F-4D97-AF65-F5344CB8AC3E}">
        <p14:creationId xmlns:p14="http://schemas.microsoft.com/office/powerpoint/2010/main" val="364895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FCBF-6F8A-454B-8E36-57E05C06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Parallel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38ED9-7FF6-0947-9701-E34D6F90C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797"/>
            <a:ext cx="10515600" cy="1484769"/>
          </a:xfrm>
        </p:spPr>
        <p:txBody>
          <a:bodyPr/>
          <a:lstStyle/>
          <a:p>
            <a:r>
              <a:rPr lang="en-US" sz="2400" dirty="0"/>
              <a:t>Parallel computing: use of multiple processors or computers working together on a common task.</a:t>
            </a:r>
          </a:p>
          <a:p>
            <a:pPr lvl="1"/>
            <a:r>
              <a:rPr lang="en-US" sz="2000" dirty="0"/>
              <a:t>Each processor works on its section of the problem</a:t>
            </a:r>
          </a:p>
          <a:p>
            <a:pPr lvl="1"/>
            <a:r>
              <a:rPr lang="en-US" sz="2000" dirty="0"/>
              <a:t>Processors can exchange information</a:t>
            </a:r>
          </a:p>
          <a:p>
            <a:endParaRPr 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4ACFC95C-0AFA-2642-8A8E-39993E330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2526" y="3213290"/>
            <a:ext cx="227337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Times New Roman" charset="0"/>
              </a:rPr>
              <a:t>Grid of Problem to be solved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F923F5-B16E-D942-9BD6-51B0B77EC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26" y="3518090"/>
            <a:ext cx="28194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CPU #1 works on this area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of the problem</a:t>
            </a:r>
            <a:endParaRPr lang="en-US" sz="1000" b="0" dirty="0">
              <a:solidFill>
                <a:srgbClr val="0070C0"/>
              </a:solidFill>
              <a:latin typeface="Times New Roman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C6E5DCD-119C-154F-89DA-83E50EE6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26" y="4813490"/>
            <a:ext cx="28194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CPU #3 works on this area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of the problem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87FC600-BE38-0843-9831-8A495BC9B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126" y="4813490"/>
            <a:ext cx="28194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charset="0"/>
              </a:rPr>
              <a:t>   </a:t>
            </a:r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CPU #4 works on this area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of the problem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DAEE77DC-A411-B24D-B752-11D9807B0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126" y="3518090"/>
            <a:ext cx="28194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charset="0"/>
              </a:rPr>
              <a:t>   </a:t>
            </a:r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CPU #2 works on this area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charset="0"/>
              </a:rPr>
              <a:t>of the problem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B0E9B0E7-4496-DC42-9F1F-C643CA1C95A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2618601" y="4618228"/>
            <a:ext cx="2730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Times New Roman" charset="0"/>
              </a:rPr>
              <a:t>y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E71F1814-4364-B244-A8A5-68830D2CA8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9726" y="367049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F8FC3766-6295-9C4A-B9DA-3B19DB900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9726" y="4889690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36081503-65C6-F043-A760-791A90C0C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7726" y="5948398"/>
            <a:ext cx="2730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Times New Roman" charset="0"/>
              </a:rPr>
              <a:t>x</a:t>
            </a:r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A51215D7-8132-3F4A-8CB1-0B28D047C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6326" y="6108890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980B961E-FF5D-9146-A3A3-A9E3B9EA7E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10726" y="6108890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4C6BC652-31B3-B542-8A5D-F6CA966AB2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7726" y="5346890"/>
            <a:ext cx="381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DEEF2784-A845-6747-8ABA-66E2046CB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015" y="3727144"/>
            <a:ext cx="91403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information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exchange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97C77655-0639-8C47-8F45-5E6ADDF67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7726" y="4203890"/>
            <a:ext cx="381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D2469893-D4C4-4E40-8788-4D8DC25F9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381" y="4580425"/>
            <a:ext cx="91403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information</a:t>
            </a:r>
          </a:p>
          <a:p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exchange</a:t>
            </a:r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499F6503-6FFA-9742-99CD-3F6B917B18D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483914" y="4813490"/>
            <a:ext cx="381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1895C881-FB30-0342-A4EF-16158A687436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984226" y="4808728"/>
            <a:ext cx="381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30C314D5-E8F4-914F-A058-071C1B796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21" y="4576536"/>
            <a:ext cx="91403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information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exchange</a:t>
            </a: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8581CCF7-7090-B743-96FA-CB1FEEC9C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257" y="5384990"/>
            <a:ext cx="91403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information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Times New Roman" charset="0"/>
              </a:rPr>
              <a:t>exchange</a:t>
            </a:r>
          </a:p>
        </p:txBody>
      </p:sp>
    </p:spTree>
    <p:extLst>
      <p:ext uri="{BB962C8B-B14F-4D97-AF65-F5344CB8AC3E}">
        <p14:creationId xmlns:p14="http://schemas.microsoft.com/office/powerpoint/2010/main" val="2719316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A0C8-DF90-AF4B-8620-AF8D2755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Supercomputing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F05F-BC8E-504C-953D-7A96C3DE3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Black Hole Simulation</a:t>
            </a:r>
          </a:p>
          <a:p>
            <a:pPr lvl="1"/>
            <a:r>
              <a:rPr lang="en-US" dirty="0">
                <a:hlinkClick r:id="rId2"/>
              </a:rPr>
              <a:t>Nature article</a:t>
            </a:r>
          </a:p>
          <a:p>
            <a:pPr lvl="1"/>
            <a:r>
              <a:rPr lang="en-US" dirty="0">
                <a:hlinkClick r:id="rId2"/>
              </a:rPr>
              <a:t>Black Hole simulation</a:t>
            </a:r>
            <a:endParaRPr lang="en-US" dirty="0">
              <a:hlinkClick r:id="rId3"/>
            </a:endParaRPr>
          </a:p>
          <a:p>
            <a:r>
              <a:rPr lang="en-US" dirty="0"/>
              <a:t>Formular 1 Racing Car Aerodynamics:</a:t>
            </a:r>
          </a:p>
          <a:p>
            <a:pPr lvl="1"/>
            <a:r>
              <a:rPr lang="en-US" dirty="0">
                <a:hlinkClick r:id="rId4"/>
              </a:rPr>
              <a:t>F1 aerodynamics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Winner of Baku Grand Prix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Flex wing debate </a:t>
            </a:r>
            <a:endParaRPr lang="en-US" dirty="0"/>
          </a:p>
          <a:p>
            <a:r>
              <a:rPr lang="en-US" dirty="0"/>
              <a:t>Supercomputing vs. COVID-19</a:t>
            </a:r>
          </a:p>
          <a:p>
            <a:pPr lvl="1"/>
            <a:r>
              <a:rPr lang="en-US" dirty="0">
                <a:hlinkClick r:id="rId7"/>
              </a:rPr>
              <a:t>Modeling COVID19 spread-out</a:t>
            </a:r>
          </a:p>
          <a:p>
            <a:pPr lvl="1"/>
            <a:r>
              <a:rPr lang="en-US" dirty="0">
                <a:hlinkClick r:id="rId7"/>
              </a:rPr>
              <a:t>Drug discovery for COVID-19 using supercomputer</a:t>
            </a:r>
            <a:endParaRPr lang="en-US" dirty="0">
              <a:hlinkClick r:id="rId8"/>
            </a:endParaRPr>
          </a:p>
          <a:p>
            <a:r>
              <a:rPr lang="en-US" dirty="0"/>
              <a:t>AI &amp; Supercomputer</a:t>
            </a:r>
          </a:p>
          <a:p>
            <a:pPr lvl="1"/>
            <a:r>
              <a:rPr lang="en-US" dirty="0">
                <a:hlinkClick r:id="rId9"/>
              </a:rPr>
              <a:t>DeepMind AlphaGo defeated professional Go player 4:1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AlphaGo Movie</a:t>
            </a:r>
            <a:endParaRPr lang="en-US" dirty="0"/>
          </a:p>
          <a:p>
            <a:r>
              <a:rPr lang="en-US" dirty="0"/>
              <a:t>Stock Market High-Frequency Trading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49BE7-EF37-3C4F-A60B-2A222C71BF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6278" y="2287788"/>
            <a:ext cx="3423802" cy="256785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9229922-8B7D-6545-A8B0-6F78AF0614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06278" y="5275249"/>
            <a:ext cx="2426102" cy="63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CB468B-54A8-974A-9808-50CA5806EE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5684" y="3691838"/>
            <a:ext cx="1081076" cy="10810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F223E5-2D76-FE40-B85A-C66F3717B8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1624401"/>
            <a:ext cx="2426103" cy="13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2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499A-46DC-754C-AE52-2D4E9B46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9DAF-1FFC-7045-A167-4F0B6A1DE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C6F7-A573-D144-A4BA-2C08ADC8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689" y="0"/>
            <a:ext cx="5598311" cy="68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A8E2-049F-254C-AEDF-52E66AA6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Parallel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19403-BB44-804E-8DC2-DB771104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Theoretical Upper Limits</a:t>
            </a:r>
          </a:p>
          <a:p>
            <a:pPr lvl="1"/>
            <a:r>
              <a:rPr lang="en-US" dirty="0"/>
              <a:t>Amdahl’s Law</a:t>
            </a:r>
          </a:p>
          <a:p>
            <a:r>
              <a:rPr lang="en-US" dirty="0"/>
              <a:t>Practical Limits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Non-computational sections</a:t>
            </a:r>
          </a:p>
          <a:p>
            <a:pPr lvl="1"/>
            <a:r>
              <a:rPr lang="en-US" dirty="0"/>
              <a:t>Communication overhead</a:t>
            </a:r>
          </a:p>
          <a:p>
            <a:r>
              <a:rPr lang="en-US" dirty="0"/>
              <a:t>Other Considerations</a:t>
            </a:r>
          </a:p>
          <a:p>
            <a:pPr lvl="1"/>
            <a:r>
              <a:rPr lang="en-US" dirty="0"/>
              <a:t>time to re-write code </a:t>
            </a:r>
          </a:p>
        </p:txBody>
      </p:sp>
    </p:spTree>
    <p:extLst>
      <p:ext uri="{BB962C8B-B14F-4D97-AF65-F5344CB8AC3E}">
        <p14:creationId xmlns:p14="http://schemas.microsoft.com/office/powerpoint/2010/main" val="140200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8426-BFE9-1043-90DD-6598447E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Upper Limit to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3447-9960-A94A-ACCA-2F01BA828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parallel programs contain:</a:t>
            </a:r>
          </a:p>
          <a:p>
            <a:pPr lvl="1"/>
            <a:r>
              <a:rPr lang="en-US" dirty="0"/>
              <a:t>parallel sections (we hope!)</a:t>
            </a:r>
          </a:p>
          <a:p>
            <a:pPr lvl="1"/>
            <a:r>
              <a:rPr lang="en-US" dirty="0"/>
              <a:t>serial sections (unfortunately)</a:t>
            </a:r>
          </a:p>
          <a:p>
            <a:r>
              <a:rPr lang="en-US" dirty="0"/>
              <a:t>Serial sections limit the parallel effectiveness</a:t>
            </a:r>
          </a:p>
          <a:p>
            <a:r>
              <a:rPr lang="en-US" dirty="0"/>
              <a:t>Amdahl’s Law states this formally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12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47A8-D2CE-EA41-ACD6-F74D0386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5056C-BF24-BE43-97AF-931891B35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Amdahl’s Law places a strict limit on the speedup that can be realized by using multiple processors.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sz="2600" dirty="0"/>
              </a:p>
              <a:p>
                <a:pPr marL="740664"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900" dirty="0"/>
                  <a:t>Speedup:     S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𝑠𝑒𝑟𝑖𝑎𝑙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𝑝𝑎𝑟𝑎𝑙𝑙𝑒𝑙</m:t>
                            </m:r>
                          </m:sub>
                        </m:sSub>
                      </m:den>
                    </m:f>
                  </m:oMath>
                </a14:m>
                <a:endParaRPr lang="en-US" sz="1900" dirty="0"/>
              </a:p>
              <a:p>
                <a:pPr marL="457200" lvl="1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900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900" dirty="0"/>
                  <a:t>Effect of multiple processors on speed up:  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9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9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19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9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den>
                    </m:f>
                    <m:r>
                      <a:rPr lang="en-US" sz="1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1900" dirty="0">
                  <a:solidFill>
                    <a:srgbClr val="C00000"/>
                  </a:solidFill>
                </a:endParaRPr>
              </a:p>
              <a:p>
                <a:pPr marL="914400" lvl="2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700" dirty="0"/>
                  <a:t>where</a:t>
                </a: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700" dirty="0"/>
                  <a:t>f</a:t>
                </a:r>
                <a:r>
                  <a:rPr lang="en-US" sz="1700" baseline="-25000" dirty="0"/>
                  <a:t>s</a:t>
                </a:r>
                <a:r>
                  <a:rPr lang="en-US" sz="1700" dirty="0"/>
                  <a:t> = serial fraction of code</a:t>
                </a: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700" dirty="0" err="1"/>
                  <a:t>f</a:t>
                </a:r>
                <a:r>
                  <a:rPr lang="en-US" sz="1700" baseline="-25000" dirty="0" err="1"/>
                  <a:t>p</a:t>
                </a:r>
                <a:r>
                  <a:rPr lang="en-US" sz="1700" dirty="0"/>
                  <a:t> = parallel fraction of code</a:t>
                </a: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700" dirty="0"/>
                  <a:t>N = number of processors</a:t>
                </a:r>
              </a:p>
              <a:p>
                <a:pPr marL="914400" lvl="2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900" dirty="0"/>
              </a:p>
              <a:p>
                <a:pPr marL="914400" lvl="2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900" dirty="0"/>
              </a:p>
              <a:p>
                <a:r>
                  <a:rPr lang="en-US" sz="2200" dirty="0"/>
                  <a:t>Amdahl’s law in multi-core era: </a:t>
                </a:r>
                <a:r>
                  <a:rPr lang="en-US" sz="2200" dirty="0">
                    <a:solidFill>
                      <a:srgbClr val="0563C1"/>
                    </a:solidFill>
                    <a:hlinkClick r:id="rId3"/>
                  </a:rPr>
                  <a:t>https://research.cs.wisc.edu/multifacet/amdahl/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5056C-BF24-BE43-97AF-931891B35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24" t="-1462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F95253-12EA-024D-8233-D9C97D879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002" y="2383504"/>
            <a:ext cx="3275263" cy="31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05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2158</Words>
  <Application>Microsoft Macintosh PowerPoint</Application>
  <PresentationFormat>Widescreen</PresentationFormat>
  <Paragraphs>468</Paragraphs>
  <Slides>33</Slides>
  <Notes>4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Cambria</vt:lpstr>
      <vt:lpstr>Cambria Math</vt:lpstr>
      <vt:lpstr>Courier New</vt:lpstr>
      <vt:lpstr>Times</vt:lpstr>
      <vt:lpstr>Times New Roman</vt:lpstr>
      <vt:lpstr>Office Theme</vt:lpstr>
      <vt:lpstr>Equation</vt:lpstr>
      <vt:lpstr>Introduction to Parallel Computing</vt:lpstr>
      <vt:lpstr>Outline</vt:lpstr>
      <vt:lpstr>Why Parallel Computing?</vt:lpstr>
      <vt:lpstr>What is Parallel Computing?</vt:lpstr>
      <vt:lpstr>Supercomputing Applications</vt:lpstr>
      <vt:lpstr>Top 500</vt:lpstr>
      <vt:lpstr>Limits of Parallel Computing</vt:lpstr>
      <vt:lpstr>Theoretical Upper Limit to Performance</vt:lpstr>
      <vt:lpstr>Amdahl’s Law</vt:lpstr>
      <vt:lpstr>Illustration of Amdahl’s Law</vt:lpstr>
      <vt:lpstr>Practical Limit: Amdahl’s Law vs. Reality</vt:lpstr>
      <vt:lpstr>Practical Limit: Amdahl’s Law vs. Reality</vt:lpstr>
      <vt:lpstr>Other Considerations</vt:lpstr>
      <vt:lpstr>Parallel Computing Models </vt:lpstr>
      <vt:lpstr>HPC in a Nutshell: Cluster System Architecture </vt:lpstr>
      <vt:lpstr>PowerPoint Presentation</vt:lpstr>
      <vt:lpstr>Shared vs. Distributed Memory</vt:lpstr>
      <vt:lpstr>Multicore with Accelerators</vt:lpstr>
      <vt:lpstr>Parallel Programming Models</vt:lpstr>
      <vt:lpstr>Data Parallel Programming Example</vt:lpstr>
      <vt:lpstr>Task Parallel Programming Example</vt:lpstr>
      <vt:lpstr>Single Program Multiple Data</vt:lpstr>
      <vt:lpstr>SPMD Model</vt:lpstr>
      <vt:lpstr>Data Decomposition</vt:lpstr>
      <vt:lpstr>Domain Decomposition Example</vt:lpstr>
      <vt:lpstr>Information Propagation between Processes</vt:lpstr>
      <vt:lpstr>MPI: Message Passing Interface</vt:lpstr>
      <vt:lpstr>MPI Programming: Basic Structure</vt:lpstr>
      <vt:lpstr>MPI Example </vt:lpstr>
      <vt:lpstr>Message Passing Communication</vt:lpstr>
      <vt:lpstr>MPI Example: Send &amp; Receive</vt:lpstr>
      <vt:lpstr>Quick Overview of Parallel Computing</vt:lpstr>
      <vt:lpstr>Hands-on session w/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Parallel Computing</dc:title>
  <dc:creator>BD Kim</dc:creator>
  <cp:lastModifiedBy>BD Kim</cp:lastModifiedBy>
  <cp:revision>43</cp:revision>
  <dcterms:created xsi:type="dcterms:W3CDTF">2020-06-19T00:27:38Z</dcterms:created>
  <dcterms:modified xsi:type="dcterms:W3CDTF">2021-06-06T22:16:31Z</dcterms:modified>
</cp:coreProperties>
</file>